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charts/chart4.xml" ContentType="application/vnd.openxmlformats-officedocument.drawingml.chart+xml"/>
  <Override PartName="/ppt/drawings/drawing1.xml" ContentType="application/vnd.openxmlformats-officedocument.drawingml.chartshapes+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charts/chart5.xml" ContentType="application/vnd.openxmlformats-officedocument.drawingml.chart+xml"/>
  <Override PartName="/ppt/drawings/drawing2.xml" ContentType="application/vnd.openxmlformats-officedocument.drawingml.chartshapes+xml"/>
  <Override PartName="/ppt/notesSlides/notesSlide14.xml" ContentType="application/vnd.openxmlformats-officedocument.presentationml.notesSlide+xml"/>
  <Override PartName="/ppt/charts/chart6.xml" ContentType="application/vnd.openxmlformats-officedocument.drawingml.chart+xml"/>
  <Override PartName="/ppt/theme/themeOverride2.xml" ContentType="application/vnd.openxmlformats-officedocument.themeOverride+xml"/>
  <Override PartName="/ppt/charts/chart7.xml" ContentType="application/vnd.openxmlformats-officedocument.drawingml.chart+xml"/>
  <Override PartName="/ppt/theme/themeOverride3.xml" ContentType="application/vnd.openxmlformats-officedocument.themeOverride+xml"/>
  <Override PartName="/ppt/charts/chart8.xml" ContentType="application/vnd.openxmlformats-officedocument.drawingml.chart+xml"/>
  <Override PartName="/ppt/theme/themeOverride4.xml" ContentType="application/vnd.openxmlformats-officedocument.themeOverride+xml"/>
  <Override PartName="/ppt/charts/chart9.xml" ContentType="application/vnd.openxmlformats-officedocument.drawingml.chart+xml"/>
  <Override PartName="/ppt/theme/themeOverride5.xml" ContentType="application/vnd.openxmlformats-officedocument.themeOverride+xml"/>
  <Override PartName="/ppt/tags/tag14.xml" ContentType="application/vnd.openxmlformats-officedocument.presentationml.tags+xml"/>
  <Override PartName="/ppt/notesSlides/notesSlide15.xml" ContentType="application/vnd.openxmlformats-officedocument.presentationml.notesSlide+xml"/>
  <Override PartName="/ppt/charts/chart10.xml" ContentType="application/vnd.openxmlformats-officedocument.drawingml.chart+xml"/>
  <Override PartName="/ppt/theme/themeOverride6.xml" ContentType="application/vnd.openxmlformats-officedocument.themeOverride+xml"/>
  <Override PartName="/ppt/tags/tag15.xml" ContentType="application/vnd.openxmlformats-officedocument.presentationml.tags+xml"/>
  <Override PartName="/ppt/notesSlides/notesSlide16.xml" ContentType="application/vnd.openxmlformats-officedocument.presentationml.notesSlide+xml"/>
  <Override PartName="/ppt/charts/chart11.xml" ContentType="application/vnd.openxmlformats-officedocument.drawingml.chart+xml"/>
  <Override PartName="/ppt/theme/themeOverride7.xml" ContentType="application/vnd.openxmlformats-officedocument.themeOverride+xml"/>
  <Override PartName="/ppt/tags/tag16.xml" ContentType="application/vnd.openxmlformats-officedocument.presentationml.tags+xml"/>
  <Override PartName="/ppt/notesSlides/notesSlide17.xml" ContentType="application/vnd.openxmlformats-officedocument.presentationml.notesSlide+xml"/>
  <Override PartName="/ppt/charts/chart12.xml" ContentType="application/vnd.openxmlformats-officedocument.drawingml.chart+xml"/>
  <Override PartName="/ppt/theme/themeOverride8.xml" ContentType="application/vnd.openxmlformats-officedocument.themeOverride+xml"/>
  <Override PartName="/ppt/notesSlides/notesSlide18.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0.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1.xml" ContentType="application/vnd.openxmlformats-officedocument.presentationml.notesSlid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2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3.xml" ContentType="application/vnd.openxmlformats-officedocument.presentationml.notesSlide+xml"/>
  <Override PartName="/ppt/tags/tag32.xml" ContentType="application/vnd.openxmlformats-officedocument.presentationml.tags+xml"/>
  <Override PartName="/ppt/notesSlides/notesSlide24.xml" ContentType="application/vnd.openxmlformats-officedocument.presentationml.notesSlide+xml"/>
  <Override PartName="/ppt/tags/tag33.xml" ContentType="application/vnd.openxmlformats-officedocument.presentationml.tags+xml"/>
  <Override PartName="/ppt/notesSlides/notesSlide25.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4" r:id="rId1"/>
  </p:sldMasterIdLst>
  <p:notesMasterIdLst>
    <p:notesMasterId r:id="rId29"/>
  </p:notesMasterIdLst>
  <p:sldIdLst>
    <p:sldId id="2484" r:id="rId2"/>
    <p:sldId id="2485" r:id="rId3"/>
    <p:sldId id="2672" r:id="rId4"/>
    <p:sldId id="2686" r:id="rId5"/>
    <p:sldId id="2674" r:id="rId6"/>
    <p:sldId id="2671" r:id="rId7"/>
    <p:sldId id="2632" r:id="rId8"/>
    <p:sldId id="2635" r:id="rId9"/>
    <p:sldId id="2490" r:id="rId10"/>
    <p:sldId id="2667" r:id="rId11"/>
    <p:sldId id="2493" r:id="rId12"/>
    <p:sldId id="2495" r:id="rId13"/>
    <p:sldId id="2510" r:id="rId14"/>
    <p:sldId id="2675" r:id="rId15"/>
    <p:sldId id="2638" r:id="rId16"/>
    <p:sldId id="2665" r:id="rId17"/>
    <p:sldId id="2640" r:id="rId18"/>
    <p:sldId id="2641" r:id="rId19"/>
    <p:sldId id="2664" r:id="rId20"/>
    <p:sldId id="2648" r:id="rId21"/>
    <p:sldId id="2658" r:id="rId22"/>
    <p:sldId id="2666" r:id="rId23"/>
    <p:sldId id="2659" r:id="rId24"/>
    <p:sldId id="2660" r:id="rId25"/>
    <p:sldId id="2655" r:id="rId26"/>
    <p:sldId id="2663" r:id="rId27"/>
    <p:sldId id="2597" r:id="rId28"/>
  </p:sldIdLst>
  <p:sldSz cx="12195175" cy="685800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480" userDrawn="1">
          <p15:clr>
            <a:srgbClr val="A4A3A4"/>
          </p15:clr>
        </p15:guide>
        <p15:guide id="3" orient="horz" pos="1207" userDrawn="1">
          <p15:clr>
            <a:srgbClr val="A4A3A4"/>
          </p15:clr>
        </p15:guide>
        <p15:guide id="4" orient="horz" pos="4020" userDrawn="1">
          <p15:clr>
            <a:srgbClr val="A4A3A4"/>
          </p15:clr>
        </p15:guide>
        <p15:guide id="6" pos="212" userDrawn="1">
          <p15:clr>
            <a:srgbClr val="A4A3A4"/>
          </p15:clr>
        </p15:guide>
        <p15:guide id="8" pos="738" userDrawn="1">
          <p15:clr>
            <a:srgbClr val="A4A3A4"/>
          </p15:clr>
        </p15:guide>
        <p15:guide id="9" pos="7152" userDrawn="1">
          <p15:clr>
            <a:srgbClr val="A4A3A4"/>
          </p15:clr>
        </p15:guide>
        <p15:guide id="10" pos="3841" userDrawn="1">
          <p15:clr>
            <a:srgbClr val="A4A3A4"/>
          </p15:clr>
        </p15:guide>
        <p15:guide id="11" pos="1936" userDrawn="1">
          <p15:clr>
            <a:srgbClr val="A4A3A4"/>
          </p15:clr>
        </p15:guide>
        <p15:guide id="12" pos="6109" userDrawn="1">
          <p15:clr>
            <a:srgbClr val="A4A3A4"/>
          </p15:clr>
        </p15:guide>
        <p15:guide id="14" orient="horz" pos="1026" userDrawn="1">
          <p15:clr>
            <a:srgbClr val="A4A3A4"/>
          </p15:clr>
        </p15:guide>
        <p15:guide id="15" orient="horz" pos="2931" userDrawn="1">
          <p15:clr>
            <a:srgbClr val="A4A3A4"/>
          </p15:clr>
        </p15:guide>
        <p15:guide id="21" pos="7488" userDrawn="1">
          <p15:clr>
            <a:srgbClr val="A4A3A4"/>
          </p15:clr>
        </p15:guide>
      </p15:sldGuideLst>
    </p:ext>
    <p:ext uri="{2D200454-40CA-4A62-9FC3-DE9A4176ACB9}">
      <p15:notesGuideLst xmlns:p15="http://schemas.microsoft.com/office/powerpoint/2012/main" xmlns="">
        <p15:guide id="1" orient="horz" pos="2900">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48331"/>
    <a:srgbClr val="C72214"/>
    <a:srgbClr val="F45631"/>
    <a:srgbClr val="F6E998"/>
    <a:srgbClr val="F7BA44"/>
    <a:srgbClr val="215968"/>
    <a:srgbClr val="0065B0"/>
    <a:srgbClr val="FFC000"/>
    <a:srgbClr val="00000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69" autoAdjust="0"/>
    <p:restoredTop sz="96366" autoAdjust="0"/>
  </p:normalViewPr>
  <p:slideViewPr>
    <p:cSldViewPr showGuides="1">
      <p:cViewPr>
        <p:scale>
          <a:sx n="100" d="100"/>
          <a:sy n="100" d="100"/>
        </p:scale>
        <p:origin x="-900" y="-228"/>
      </p:cViewPr>
      <p:guideLst>
        <p:guide orient="horz" pos="480"/>
        <p:guide orient="horz" pos="1207"/>
        <p:guide orient="horz" pos="4020"/>
        <p:guide orient="horz" pos="1026"/>
        <p:guide orient="horz" pos="2931"/>
        <p:guide pos="212"/>
        <p:guide pos="738"/>
        <p:guide pos="7152"/>
        <p:guide pos="3841"/>
        <p:guide pos="1936"/>
        <p:guide pos="6109"/>
        <p:guide pos="7488"/>
      </p:guideLst>
    </p:cSldViewPr>
  </p:slideViewPr>
  <p:notesTextViewPr>
    <p:cViewPr>
      <p:scale>
        <a:sx n="1" d="1"/>
        <a:sy n="1" d="1"/>
      </p:scale>
      <p:origin x="0" y="0"/>
    </p:cViewPr>
  </p:notesTextViewPr>
  <p:notesViewPr>
    <p:cSldViewPr>
      <p:cViewPr varScale="1">
        <p:scale>
          <a:sx n="86" d="100"/>
          <a:sy n="86" d="100"/>
        </p:scale>
        <p:origin x="-3846" y="-90"/>
      </p:cViewPr>
      <p:guideLst>
        <p:guide orient="horz" pos="2900"/>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___10.xlsx"/><Relationship Id="rId1" Type="http://schemas.openxmlformats.org/officeDocument/2006/relationships/themeOverride" Target="../theme/themeOverride6.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___11.xlsx"/><Relationship Id="rId1" Type="http://schemas.openxmlformats.org/officeDocument/2006/relationships/themeOverride" Target="../theme/themeOverride7.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___12.xlsx"/><Relationship Id="rId1" Type="http://schemas.openxmlformats.org/officeDocument/2006/relationships/themeOverride" Target="../theme/themeOverride8.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5.xlsx"/></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___7.xlsx"/><Relationship Id="rId1" Type="http://schemas.openxmlformats.org/officeDocument/2006/relationships/themeOverride" Target="../theme/themeOverride3.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___9.xlsx"/><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132867684588997E-2"/>
          <c:y val="1.8636954187676094E-2"/>
          <c:w val="0.9089405358140018"/>
          <c:h val="0.85109076273205275"/>
        </c:manualLayout>
      </c:layout>
      <c:barChart>
        <c:barDir val="col"/>
        <c:grouping val="clustered"/>
        <c:varyColors val="0"/>
        <c:ser>
          <c:idx val="1"/>
          <c:order val="0"/>
          <c:tx>
            <c:strRef>
              <c:f>Sheet1!$B$1</c:f>
              <c:strCache>
                <c:ptCount val="1"/>
                <c:pt idx="0">
                  <c:v>成交面积（万㎡）</c:v>
                </c:pt>
              </c:strCache>
            </c:strRef>
          </c:tx>
          <c:spPr>
            <a:solidFill>
              <a:srgbClr val="C00000"/>
            </a:solidFill>
          </c:spPr>
          <c:invertIfNegative val="0"/>
          <c:dLbls>
            <c:spPr>
              <a:noFill/>
              <a:ln>
                <a:noFill/>
              </a:ln>
              <a:effectLst/>
            </c:sp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Sheet1!$A$2:$A$28</c:f>
              <c:strCache>
                <c:ptCount val="27"/>
                <c:pt idx="0">
                  <c:v>22年1月</c:v>
                </c:pt>
                <c:pt idx="1">
                  <c:v>1-2月</c:v>
                </c:pt>
                <c:pt idx="2">
                  <c:v>3月</c:v>
                </c:pt>
                <c:pt idx="3">
                  <c:v>4月</c:v>
                </c:pt>
                <c:pt idx="4">
                  <c:v>5月</c:v>
                </c:pt>
                <c:pt idx="5">
                  <c:v>6月</c:v>
                </c:pt>
                <c:pt idx="6">
                  <c:v>7月</c:v>
                </c:pt>
                <c:pt idx="7">
                  <c:v>8月</c:v>
                </c:pt>
                <c:pt idx="8">
                  <c:v>9月</c:v>
                </c:pt>
                <c:pt idx="9">
                  <c:v>10月</c:v>
                </c:pt>
                <c:pt idx="10">
                  <c:v>11月</c:v>
                </c:pt>
                <c:pt idx="11">
                  <c:v>12月</c:v>
                </c:pt>
                <c:pt idx="12">
                  <c:v>23年1月</c:v>
                </c:pt>
                <c:pt idx="13">
                  <c:v>1-2月</c:v>
                </c:pt>
                <c:pt idx="14">
                  <c:v>3月</c:v>
                </c:pt>
                <c:pt idx="15">
                  <c:v>4月</c:v>
                </c:pt>
                <c:pt idx="16">
                  <c:v>5月</c:v>
                </c:pt>
                <c:pt idx="17">
                  <c:v>6月</c:v>
                </c:pt>
                <c:pt idx="18">
                  <c:v>7月</c:v>
                </c:pt>
                <c:pt idx="19">
                  <c:v>8月</c:v>
                </c:pt>
                <c:pt idx="20">
                  <c:v>9月</c:v>
                </c:pt>
                <c:pt idx="21">
                  <c:v>10月</c:v>
                </c:pt>
                <c:pt idx="22">
                  <c:v>11月</c:v>
                </c:pt>
                <c:pt idx="23">
                  <c:v>12月</c:v>
                </c:pt>
                <c:pt idx="24">
                  <c:v>24年1月</c:v>
                </c:pt>
                <c:pt idx="25">
                  <c:v>1-2月</c:v>
                </c:pt>
                <c:pt idx="26">
                  <c:v>3月</c:v>
                </c:pt>
              </c:strCache>
            </c:strRef>
          </c:cat>
          <c:val>
            <c:numRef>
              <c:f>Sheet1!$B$2:$B$28</c:f>
              <c:numCache>
                <c:formatCode>0_ </c:formatCode>
                <c:ptCount val="27"/>
                <c:pt idx="1">
                  <c:v>15702.61</c:v>
                </c:pt>
                <c:pt idx="2">
                  <c:v>15343.35</c:v>
                </c:pt>
                <c:pt idx="3">
                  <c:v>8722.19</c:v>
                </c:pt>
                <c:pt idx="4">
                  <c:v>10970.23</c:v>
                </c:pt>
                <c:pt idx="5">
                  <c:v>18184.66</c:v>
                </c:pt>
                <c:pt idx="6">
                  <c:v>9254.93</c:v>
                </c:pt>
                <c:pt idx="7">
                  <c:v>9712.43</c:v>
                </c:pt>
                <c:pt idx="8">
                  <c:v>13531.32</c:v>
                </c:pt>
                <c:pt idx="9">
                  <c:v>9757.57</c:v>
                </c:pt>
                <c:pt idx="10">
                  <c:v>10070.790000000001</c:v>
                </c:pt>
                <c:pt idx="11">
                  <c:v>14586.81</c:v>
                </c:pt>
                <c:pt idx="13">
                  <c:v>15132.84</c:v>
                </c:pt>
                <c:pt idx="14">
                  <c:v>14812.9</c:v>
                </c:pt>
                <c:pt idx="15">
                  <c:v>7690.13</c:v>
                </c:pt>
                <c:pt idx="16">
                  <c:v>8804.14</c:v>
                </c:pt>
                <c:pt idx="17">
                  <c:v>13074.71</c:v>
                </c:pt>
                <c:pt idx="18">
                  <c:v>7048.15</c:v>
                </c:pt>
                <c:pt idx="19">
                  <c:v>7385.75</c:v>
                </c:pt>
                <c:pt idx="20">
                  <c:v>10857.090000000011</c:v>
                </c:pt>
                <c:pt idx="21">
                  <c:v>7772.8299999999872</c:v>
                </c:pt>
                <c:pt idx="22">
                  <c:v>7930.1700000000128</c:v>
                </c:pt>
                <c:pt idx="23">
                  <c:v>11226.429999999993</c:v>
                </c:pt>
                <c:pt idx="25">
                  <c:v>11368.86</c:v>
                </c:pt>
                <c:pt idx="26">
                  <c:v>11298.669999999998</c:v>
                </c:pt>
              </c:numCache>
            </c:numRef>
          </c:val>
          <c:extLst xmlns:c16r2="http://schemas.microsoft.com/office/drawing/2015/06/chart">
            <c:ext xmlns:c16="http://schemas.microsoft.com/office/drawing/2014/chart" uri="{C3380CC4-5D6E-409C-BE32-E72D297353CC}">
              <c16:uniqueId val="{00000001-25FB-4D34-AB4D-E428919A78E2}"/>
            </c:ext>
          </c:extLst>
        </c:ser>
        <c:dLbls>
          <c:showLegendKey val="0"/>
          <c:showVal val="1"/>
          <c:showCatName val="0"/>
          <c:showSerName val="0"/>
          <c:showPercent val="0"/>
          <c:showBubbleSize val="0"/>
        </c:dLbls>
        <c:gapWidth val="75"/>
        <c:axId val="159656960"/>
        <c:axId val="129974272"/>
      </c:barChart>
      <c:lineChart>
        <c:grouping val="standard"/>
        <c:varyColors val="0"/>
        <c:ser>
          <c:idx val="2"/>
          <c:order val="1"/>
          <c:tx>
            <c:strRef>
              <c:f>Sheet1!$C$1</c:f>
              <c:strCache>
                <c:ptCount val="1"/>
                <c:pt idx="0">
                  <c:v>成交金额（亿元）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Sheet1!$A$2:$A$20</c:f>
              <c:strCache>
                <c:ptCount val="19"/>
                <c:pt idx="0">
                  <c:v>22年1月</c:v>
                </c:pt>
                <c:pt idx="1">
                  <c:v>1-2月</c:v>
                </c:pt>
                <c:pt idx="2">
                  <c:v>3月</c:v>
                </c:pt>
                <c:pt idx="3">
                  <c:v>4月</c:v>
                </c:pt>
                <c:pt idx="4">
                  <c:v>5月</c:v>
                </c:pt>
                <c:pt idx="5">
                  <c:v>6月</c:v>
                </c:pt>
                <c:pt idx="6">
                  <c:v>7月</c:v>
                </c:pt>
                <c:pt idx="7">
                  <c:v>8月</c:v>
                </c:pt>
                <c:pt idx="8">
                  <c:v>9月</c:v>
                </c:pt>
                <c:pt idx="9">
                  <c:v>10月</c:v>
                </c:pt>
                <c:pt idx="10">
                  <c:v>11月</c:v>
                </c:pt>
                <c:pt idx="11">
                  <c:v>12月</c:v>
                </c:pt>
                <c:pt idx="12">
                  <c:v>23年1月</c:v>
                </c:pt>
                <c:pt idx="13">
                  <c:v>1-2月</c:v>
                </c:pt>
                <c:pt idx="14">
                  <c:v>3月</c:v>
                </c:pt>
                <c:pt idx="15">
                  <c:v>4月</c:v>
                </c:pt>
                <c:pt idx="16">
                  <c:v>5月</c:v>
                </c:pt>
                <c:pt idx="17">
                  <c:v>6月</c:v>
                </c:pt>
                <c:pt idx="18">
                  <c:v>7月</c:v>
                </c:pt>
              </c:strCache>
            </c:strRef>
          </c:cat>
          <c:val>
            <c:numRef>
              <c:f>Sheet1!$C$2:$C$28</c:f>
              <c:numCache>
                <c:formatCode>0_ </c:formatCode>
                <c:ptCount val="27"/>
                <c:pt idx="1">
                  <c:v>15458.67</c:v>
                </c:pt>
                <c:pt idx="2">
                  <c:v>14195.93</c:v>
                </c:pt>
                <c:pt idx="3">
                  <c:v>8134.8</c:v>
                </c:pt>
                <c:pt idx="4">
                  <c:v>10547.2</c:v>
                </c:pt>
                <c:pt idx="5">
                  <c:v>17735.78</c:v>
                </c:pt>
                <c:pt idx="6">
                  <c:v>9690.6200000000008</c:v>
                </c:pt>
                <c:pt idx="7">
                  <c:v>10106.52</c:v>
                </c:pt>
                <c:pt idx="8">
                  <c:v>13510.17</c:v>
                </c:pt>
                <c:pt idx="9">
                  <c:v>9452.5300000000007</c:v>
                </c:pt>
                <c:pt idx="10">
                  <c:v>9815.3700000000008</c:v>
                </c:pt>
                <c:pt idx="11">
                  <c:v>14660.25</c:v>
                </c:pt>
                <c:pt idx="13">
                  <c:v>15448.57</c:v>
                </c:pt>
                <c:pt idx="14">
                  <c:v>15096.55</c:v>
                </c:pt>
                <c:pt idx="15">
                  <c:v>9205.2999999999993</c:v>
                </c:pt>
                <c:pt idx="16">
                  <c:v>10036.17</c:v>
                </c:pt>
                <c:pt idx="17">
                  <c:v>13305.18</c:v>
                </c:pt>
                <c:pt idx="18">
                  <c:v>7358.44</c:v>
                </c:pt>
                <c:pt idx="19">
                  <c:v>7707.67</c:v>
                </c:pt>
                <c:pt idx="20">
                  <c:v>10912.399999999994</c:v>
                </c:pt>
                <c:pt idx="21">
                  <c:v>8090.570000000007</c:v>
                </c:pt>
                <c:pt idx="22">
                  <c:v>8156.9399999999878</c:v>
                </c:pt>
                <c:pt idx="23">
                  <c:v>11304.420000000013</c:v>
                </c:pt>
                <c:pt idx="25">
                  <c:v>10566.34</c:v>
                </c:pt>
                <c:pt idx="26">
                  <c:v>10788.619999999999</c:v>
                </c:pt>
              </c:numCache>
            </c:numRef>
          </c:val>
          <c:smooth val="0"/>
          <c:extLst xmlns:c16r2="http://schemas.microsoft.com/office/drawing/2015/06/chart">
            <c:ext xmlns:c16="http://schemas.microsoft.com/office/drawing/2014/chart" uri="{C3380CC4-5D6E-409C-BE32-E72D297353CC}">
              <c16:uniqueId val="{00000002-25FB-4D34-AB4D-E428919A78E2}"/>
            </c:ext>
          </c:extLst>
        </c:ser>
        <c:dLbls>
          <c:showLegendKey val="0"/>
          <c:showVal val="1"/>
          <c:showCatName val="0"/>
          <c:showSerName val="0"/>
          <c:showPercent val="0"/>
          <c:showBubbleSize val="0"/>
        </c:dLbls>
        <c:marker val="1"/>
        <c:smooth val="0"/>
        <c:axId val="217842816"/>
        <c:axId val="217844736"/>
      </c:lineChart>
      <c:catAx>
        <c:axId val="159656960"/>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129974272"/>
        <c:crosses val="autoZero"/>
        <c:auto val="1"/>
        <c:lblAlgn val="ctr"/>
        <c:lblOffset val="100"/>
        <c:noMultiLvlLbl val="0"/>
      </c:catAx>
      <c:valAx>
        <c:axId val="129974272"/>
        <c:scaling>
          <c:orientation val="minMax"/>
        </c:scaling>
        <c:delete val="0"/>
        <c:axPos val="l"/>
        <c:numFmt formatCode="0_);[Red]\(0\)" sourceLinked="0"/>
        <c:majorTickMark val="out"/>
        <c:minorTickMark val="none"/>
        <c:tickLblPos val="nextTo"/>
        <c:txPr>
          <a:bodyPr rot="-60000000" vert="horz"/>
          <a:lstStyle/>
          <a:p>
            <a:pPr>
              <a:defRPr/>
            </a:pPr>
            <a:endParaRPr lang="zh-CN"/>
          </a:p>
        </c:txPr>
        <c:crossAx val="159656960"/>
        <c:crosses val="autoZero"/>
        <c:crossBetween val="between"/>
      </c:valAx>
      <c:catAx>
        <c:axId val="217842816"/>
        <c:scaling>
          <c:orientation val="minMax"/>
        </c:scaling>
        <c:delete val="1"/>
        <c:axPos val="b"/>
        <c:numFmt formatCode="General" sourceLinked="1"/>
        <c:majorTickMark val="out"/>
        <c:minorTickMark val="none"/>
        <c:tickLblPos val="none"/>
        <c:crossAx val="217844736"/>
        <c:crosses val="autoZero"/>
        <c:auto val="1"/>
        <c:lblAlgn val="ctr"/>
        <c:lblOffset val="100"/>
        <c:noMultiLvlLbl val="0"/>
      </c:catAx>
      <c:valAx>
        <c:axId val="217844736"/>
        <c:scaling>
          <c:orientation val="minMax"/>
          <c:max val="18000"/>
          <c:min val="0"/>
        </c:scaling>
        <c:delete val="0"/>
        <c:axPos val="r"/>
        <c:numFmt formatCode="0_ " sourceLinked="1"/>
        <c:majorTickMark val="out"/>
        <c:minorTickMark val="none"/>
        <c:tickLblPos val="nextTo"/>
        <c:txPr>
          <a:bodyPr rot="-60000000" vert="horz"/>
          <a:lstStyle/>
          <a:p>
            <a:pPr>
              <a:defRPr/>
            </a:pPr>
            <a:endParaRPr lang="zh-CN"/>
          </a:p>
        </c:txPr>
        <c:crossAx val="217842816"/>
        <c:crosses val="max"/>
        <c:crossBetween val="between"/>
      </c:valAx>
    </c:plotArea>
    <c:legend>
      <c:legendPos val="b"/>
      <c:layout>
        <c:manualLayout>
          <c:xMode val="edge"/>
          <c:yMode val="edge"/>
          <c:x val="0.20172530893919841"/>
          <c:y val="0.93775170816198605"/>
          <c:w val="0.59424389348662476"/>
          <c:h val="5.95492365073799E-2"/>
        </c:manualLayout>
      </c:layout>
      <c:overlay val="0"/>
      <c:txPr>
        <a:bodyPr rot="0" vert="horz"/>
        <a:lstStyle/>
        <a:p>
          <a:pPr>
            <a:defRPr/>
          </a:pPr>
          <a:endParaRPr lang="zh-CN"/>
        </a:p>
      </c:txPr>
    </c:legend>
    <c:plotVisOnly val="1"/>
    <c:dispBlanksAs val="gap"/>
    <c:showDLblsOverMax val="0"/>
  </c:chart>
  <c:txPr>
    <a:bodyPr/>
    <a:lstStyle/>
    <a:p>
      <a:pPr>
        <a:defRPr lang="zh-CN" sz="800">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5765913240026601E-2"/>
          <c:y val="5.7369131659144403E-2"/>
          <c:w val="0.93307415020575901"/>
          <c:h val="0.73067430467152716"/>
        </c:manualLayout>
      </c:layout>
      <c:barChart>
        <c:barDir val="bar"/>
        <c:grouping val="percentStacked"/>
        <c:varyColors val="0"/>
        <c:ser>
          <c:idx val="0"/>
          <c:order val="0"/>
          <c:tx>
            <c:strRef>
              <c:f>Sheet1!$B$1</c:f>
              <c:strCache>
                <c:ptCount val="1"/>
                <c:pt idx="0">
                  <c:v>90以下</c:v>
                </c:pt>
              </c:strCache>
            </c:strRef>
          </c:tx>
          <c:invertIfNegative val="0"/>
          <c:dLbls>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4-1A01-4351-8CF8-0F851A63EEBC}"/>
                </c:ext>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Sheet1!$B$2:$B$5</c:f>
              <c:numCache>
                <c:formatCode>0%</c:formatCode>
                <c:ptCount val="4"/>
                <c:pt idx="0">
                  <c:v>9.6774193548387094E-2</c:v>
                </c:pt>
                <c:pt idx="1">
                  <c:v>4.878048780487805E-2</c:v>
                </c:pt>
                <c:pt idx="2">
                  <c:v>0.10762331838565023</c:v>
                </c:pt>
                <c:pt idx="3">
                  <c:v>0.16</c:v>
                </c:pt>
              </c:numCache>
            </c:numRef>
          </c:val>
          <c:extLst xmlns:c16r2="http://schemas.microsoft.com/office/drawing/2015/06/chart">
            <c:ext xmlns:c16="http://schemas.microsoft.com/office/drawing/2014/chart" uri="{C3380CC4-5D6E-409C-BE32-E72D297353CC}">
              <c16:uniqueId val="{00000000-069E-4F72-B1EB-6D3C409EF9CB}"/>
            </c:ext>
          </c:extLst>
        </c:ser>
        <c:ser>
          <c:idx val="1"/>
          <c:order val="1"/>
          <c:tx>
            <c:strRef>
              <c:f>Sheet1!$C$1</c:f>
              <c:strCache>
                <c:ptCount val="1"/>
                <c:pt idx="0">
                  <c:v>90-100</c:v>
                </c:pt>
              </c:strCache>
            </c:strRef>
          </c:tx>
          <c:invertIfNegative val="0"/>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临港区</c:v>
                </c:pt>
                <c:pt idx="1">
                  <c:v>经区</c:v>
                </c:pt>
                <c:pt idx="2">
                  <c:v>高区</c:v>
                </c:pt>
                <c:pt idx="3">
                  <c:v>环翠区</c:v>
                </c:pt>
              </c:strCache>
            </c:strRef>
          </c:cat>
          <c:val>
            <c:numRef>
              <c:f>Sheet1!$C$2:$C$5</c:f>
              <c:numCache>
                <c:formatCode>0%</c:formatCode>
                <c:ptCount val="4"/>
                <c:pt idx="0">
                  <c:v>0.30645161290322581</c:v>
                </c:pt>
                <c:pt idx="1">
                  <c:v>8.1300813008130079E-2</c:v>
                </c:pt>
                <c:pt idx="2">
                  <c:v>9.417040358744394E-2</c:v>
                </c:pt>
                <c:pt idx="3">
                  <c:v>0.08</c:v>
                </c:pt>
              </c:numCache>
            </c:numRef>
          </c:val>
          <c:extLst xmlns:c16r2="http://schemas.microsoft.com/office/drawing/2015/06/chart">
            <c:ext xmlns:c16="http://schemas.microsoft.com/office/drawing/2014/chart" uri="{C3380CC4-5D6E-409C-BE32-E72D297353CC}">
              <c16:uniqueId val="{00000001-069E-4F72-B1EB-6D3C409EF9CB}"/>
            </c:ext>
          </c:extLst>
        </c:ser>
        <c:ser>
          <c:idx val="2"/>
          <c:order val="2"/>
          <c:tx>
            <c:strRef>
              <c:f>Sheet1!$D$1</c:f>
              <c:strCache>
                <c:ptCount val="1"/>
                <c:pt idx="0">
                  <c:v>100-110</c:v>
                </c:pt>
              </c:strCache>
            </c:strRef>
          </c:tx>
          <c:invertIfNegative val="0"/>
          <c:dLbls>
            <c:dLbl>
              <c:idx val="0"/>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A-6334-4F9B-BB32-151C704387DA}"/>
                </c:ext>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Sheet1!$D$2:$D$5</c:f>
              <c:numCache>
                <c:formatCode>0%</c:formatCode>
                <c:ptCount val="4"/>
                <c:pt idx="0">
                  <c:v>0.19354838709677419</c:v>
                </c:pt>
                <c:pt idx="1">
                  <c:v>0.17073170731707318</c:v>
                </c:pt>
                <c:pt idx="2">
                  <c:v>9.8654708520179366E-2</c:v>
                </c:pt>
                <c:pt idx="3">
                  <c:v>0.18</c:v>
                </c:pt>
              </c:numCache>
            </c:numRef>
          </c:val>
          <c:extLst xmlns:c16r2="http://schemas.microsoft.com/office/drawing/2015/06/chart">
            <c:ext xmlns:c16="http://schemas.microsoft.com/office/drawing/2014/chart" uri="{C3380CC4-5D6E-409C-BE32-E72D297353CC}">
              <c16:uniqueId val="{00000002-069E-4F72-B1EB-6D3C409EF9CB}"/>
            </c:ext>
          </c:extLst>
        </c:ser>
        <c:ser>
          <c:idx val="3"/>
          <c:order val="3"/>
          <c:tx>
            <c:strRef>
              <c:f>Sheet1!$E$1</c:f>
              <c:strCache>
                <c:ptCount val="1"/>
                <c:pt idx="0">
                  <c:v>110-120</c:v>
                </c:pt>
              </c:strCache>
            </c:strRef>
          </c:tx>
          <c:invertIfNegative val="0"/>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临港区</c:v>
                </c:pt>
                <c:pt idx="1">
                  <c:v>经区</c:v>
                </c:pt>
                <c:pt idx="2">
                  <c:v>高区</c:v>
                </c:pt>
                <c:pt idx="3">
                  <c:v>环翠区</c:v>
                </c:pt>
              </c:strCache>
            </c:strRef>
          </c:cat>
          <c:val>
            <c:numRef>
              <c:f>Sheet1!$E$2:$E$5</c:f>
              <c:numCache>
                <c:formatCode>0%</c:formatCode>
                <c:ptCount val="4"/>
                <c:pt idx="0">
                  <c:v>0.17741935483870969</c:v>
                </c:pt>
                <c:pt idx="1">
                  <c:v>0.15447154471544716</c:v>
                </c:pt>
                <c:pt idx="2">
                  <c:v>5.829596412556054E-2</c:v>
                </c:pt>
                <c:pt idx="3">
                  <c:v>0.05</c:v>
                </c:pt>
              </c:numCache>
            </c:numRef>
          </c:val>
          <c:extLst xmlns:c16r2="http://schemas.microsoft.com/office/drawing/2015/06/chart">
            <c:ext xmlns:c16="http://schemas.microsoft.com/office/drawing/2014/chart" uri="{C3380CC4-5D6E-409C-BE32-E72D297353CC}">
              <c16:uniqueId val="{00000003-069E-4F72-B1EB-6D3C409EF9CB}"/>
            </c:ext>
          </c:extLst>
        </c:ser>
        <c:ser>
          <c:idx val="4"/>
          <c:order val="4"/>
          <c:tx>
            <c:strRef>
              <c:f>Sheet1!$F$1</c:f>
              <c:strCache>
                <c:ptCount val="1"/>
                <c:pt idx="0">
                  <c:v>120-130</c:v>
                </c:pt>
              </c:strCache>
            </c:strRef>
          </c:tx>
          <c:invertIfNegative val="0"/>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临港区</c:v>
                </c:pt>
                <c:pt idx="1">
                  <c:v>经区</c:v>
                </c:pt>
                <c:pt idx="2">
                  <c:v>高区</c:v>
                </c:pt>
                <c:pt idx="3">
                  <c:v>环翠区</c:v>
                </c:pt>
              </c:strCache>
            </c:strRef>
          </c:cat>
          <c:val>
            <c:numRef>
              <c:f>Sheet1!$F$2:$F$5</c:f>
              <c:numCache>
                <c:formatCode>0%</c:formatCode>
                <c:ptCount val="4"/>
                <c:pt idx="0">
                  <c:v>0.12903225806451613</c:v>
                </c:pt>
                <c:pt idx="1">
                  <c:v>0.24390243902439024</c:v>
                </c:pt>
                <c:pt idx="2">
                  <c:v>0.26905829596412556</c:v>
                </c:pt>
                <c:pt idx="3">
                  <c:v>0.1</c:v>
                </c:pt>
              </c:numCache>
            </c:numRef>
          </c:val>
          <c:extLst xmlns:c16r2="http://schemas.microsoft.com/office/drawing/2015/06/chart">
            <c:ext xmlns:c16="http://schemas.microsoft.com/office/drawing/2014/chart" uri="{C3380CC4-5D6E-409C-BE32-E72D297353CC}">
              <c16:uniqueId val="{00000004-069E-4F72-B1EB-6D3C409EF9CB}"/>
            </c:ext>
          </c:extLst>
        </c:ser>
        <c:ser>
          <c:idx val="5"/>
          <c:order val="5"/>
          <c:tx>
            <c:strRef>
              <c:f>Sheet1!$G$1</c:f>
              <c:strCache>
                <c:ptCount val="1"/>
                <c:pt idx="0">
                  <c:v>130-140</c:v>
                </c:pt>
              </c:strCache>
            </c:strRef>
          </c:tx>
          <c:invertIfNegative val="0"/>
          <c:dLbls>
            <c:dLbl>
              <c:idx val="0"/>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5-069E-4F72-B1EB-6D3C409EF9CB}"/>
                </c:ext>
              </c:extLst>
            </c:dLbl>
            <c:dLbl>
              <c:idx val="1"/>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81D2-4ABD-81EE-3934EBCADA98}"/>
                </c:ext>
              </c:extLst>
            </c:dLbl>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Sheet1!$G$2:$G$5</c:f>
              <c:numCache>
                <c:formatCode>0%</c:formatCode>
                <c:ptCount val="4"/>
                <c:pt idx="0">
                  <c:v>4.8387096774193547E-2</c:v>
                </c:pt>
                <c:pt idx="1">
                  <c:v>1.6260162601626018E-2</c:v>
                </c:pt>
                <c:pt idx="2">
                  <c:v>0.18385650224215247</c:v>
                </c:pt>
                <c:pt idx="3">
                  <c:v>0.12</c:v>
                </c:pt>
              </c:numCache>
            </c:numRef>
          </c:val>
          <c:extLst xmlns:c16r2="http://schemas.microsoft.com/office/drawing/2015/06/chart">
            <c:ext xmlns:c16="http://schemas.microsoft.com/office/drawing/2014/chart" uri="{C3380CC4-5D6E-409C-BE32-E72D297353CC}">
              <c16:uniqueId val="{00000006-069E-4F72-B1EB-6D3C409EF9CB}"/>
            </c:ext>
          </c:extLst>
        </c:ser>
        <c:ser>
          <c:idx val="6"/>
          <c:order val="6"/>
          <c:tx>
            <c:strRef>
              <c:f>Sheet1!$H$1</c:f>
              <c:strCache>
                <c:ptCount val="1"/>
                <c:pt idx="0">
                  <c:v>140-150</c:v>
                </c:pt>
              </c:strCache>
            </c:strRef>
          </c:tx>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D78A-40C9-8E56-85EAF7526C4E}"/>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Sheet1!$H$2:$H$5</c:f>
              <c:numCache>
                <c:formatCode>0%</c:formatCode>
                <c:ptCount val="4"/>
                <c:pt idx="0">
                  <c:v>0</c:v>
                </c:pt>
                <c:pt idx="1">
                  <c:v>0.2032520325203252</c:v>
                </c:pt>
                <c:pt idx="2">
                  <c:v>5.829596412556054E-2</c:v>
                </c:pt>
                <c:pt idx="3">
                  <c:v>0.09</c:v>
                </c:pt>
              </c:numCache>
            </c:numRef>
          </c:val>
          <c:extLst xmlns:c16r2="http://schemas.microsoft.com/office/drawing/2015/06/chart">
            <c:ext xmlns:c16="http://schemas.microsoft.com/office/drawing/2014/chart" uri="{C3380CC4-5D6E-409C-BE32-E72D297353CC}">
              <c16:uniqueId val="{00000008-069E-4F72-B1EB-6D3C409EF9CB}"/>
            </c:ext>
          </c:extLst>
        </c:ser>
        <c:ser>
          <c:idx val="7"/>
          <c:order val="7"/>
          <c:tx>
            <c:strRef>
              <c:f>Sheet1!$I$1</c:f>
              <c:strCache>
                <c:ptCount val="1"/>
                <c:pt idx="0">
                  <c:v>150-160</c:v>
                </c:pt>
              </c:strCache>
            </c:strRef>
          </c:tx>
          <c:invertIfNegative val="0"/>
          <c:dLbls>
            <c:dLbl>
              <c:idx val="0"/>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D78A-40C9-8E56-85EAF7526C4E}"/>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Sheet1!$I$2:$I$5</c:f>
              <c:numCache>
                <c:formatCode>0%</c:formatCode>
                <c:ptCount val="4"/>
                <c:pt idx="0">
                  <c:v>0</c:v>
                </c:pt>
                <c:pt idx="1">
                  <c:v>4.878048780487805E-2</c:v>
                </c:pt>
                <c:pt idx="2">
                  <c:v>3.1390134529147982E-2</c:v>
                </c:pt>
                <c:pt idx="3">
                  <c:v>0.02</c:v>
                </c:pt>
              </c:numCache>
            </c:numRef>
          </c:val>
          <c:extLst xmlns:c16r2="http://schemas.microsoft.com/office/drawing/2015/06/chart">
            <c:ext xmlns:c16="http://schemas.microsoft.com/office/drawing/2014/chart" uri="{C3380CC4-5D6E-409C-BE32-E72D297353CC}">
              <c16:uniqueId val="{0000000B-069E-4F72-B1EB-6D3C409EF9CB}"/>
            </c:ext>
          </c:extLst>
        </c:ser>
        <c:ser>
          <c:idx val="8"/>
          <c:order val="8"/>
          <c:tx>
            <c:strRef>
              <c:f>Sheet1!$J$1</c:f>
              <c:strCache>
                <c:ptCount val="1"/>
                <c:pt idx="0">
                  <c:v>160-180</c:v>
                </c:pt>
              </c:strCache>
            </c:strRef>
          </c:tx>
          <c:invertIfNegative val="0"/>
          <c:dLbls>
            <c:dLbl>
              <c:idx val="1"/>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D78A-40C9-8E56-85EAF7526C4E}"/>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Sheet1!$J$2:$J$5</c:f>
              <c:numCache>
                <c:formatCode>0%</c:formatCode>
                <c:ptCount val="4"/>
                <c:pt idx="0">
                  <c:v>1.6129032258064516E-2</c:v>
                </c:pt>
                <c:pt idx="1">
                  <c:v>8.130081300813009E-3</c:v>
                </c:pt>
                <c:pt idx="2">
                  <c:v>6.2780269058295965E-2</c:v>
                </c:pt>
                <c:pt idx="3">
                  <c:v>0.08</c:v>
                </c:pt>
              </c:numCache>
            </c:numRef>
          </c:val>
          <c:extLst xmlns:c16r2="http://schemas.microsoft.com/office/drawing/2015/06/chart">
            <c:ext xmlns:c16="http://schemas.microsoft.com/office/drawing/2014/chart" uri="{C3380CC4-5D6E-409C-BE32-E72D297353CC}">
              <c16:uniqueId val="{0000000E-069E-4F72-B1EB-6D3C409EF9CB}"/>
            </c:ext>
          </c:extLst>
        </c:ser>
        <c:ser>
          <c:idx val="9"/>
          <c:order val="9"/>
          <c:tx>
            <c:strRef>
              <c:f>Sheet1!$K$1</c:f>
              <c:strCache>
                <c:ptCount val="1"/>
                <c:pt idx="0">
                  <c:v>180-200</c:v>
                </c:pt>
              </c:strCache>
            </c:strRef>
          </c:tx>
          <c:invertIfNegative val="0"/>
          <c:dLbls>
            <c:dLbl>
              <c:idx val="2"/>
              <c:delete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6334-4F9B-BB32-151C704387DA}"/>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Sheet1!$K$2:$K$5</c:f>
              <c:numCache>
                <c:formatCode>0%</c:formatCode>
                <c:ptCount val="4"/>
                <c:pt idx="0">
                  <c:v>1.6129032258064516E-2</c:v>
                </c:pt>
                <c:pt idx="1">
                  <c:v>1.6260162601626018E-2</c:v>
                </c:pt>
                <c:pt idx="2">
                  <c:v>4.4843049327354259E-3</c:v>
                </c:pt>
                <c:pt idx="3">
                  <c:v>0.06</c:v>
                </c:pt>
              </c:numCache>
            </c:numRef>
          </c:val>
          <c:extLst xmlns:c16r2="http://schemas.microsoft.com/office/drawing/2015/06/chart">
            <c:ext xmlns:c16="http://schemas.microsoft.com/office/drawing/2014/chart" uri="{C3380CC4-5D6E-409C-BE32-E72D297353CC}">
              <c16:uniqueId val="{00000010-069E-4F72-B1EB-6D3C409EF9CB}"/>
            </c:ext>
          </c:extLst>
        </c:ser>
        <c:ser>
          <c:idx val="10"/>
          <c:order val="10"/>
          <c:tx>
            <c:strRef>
              <c:f>Sheet1!$L$1</c:f>
              <c:strCache>
                <c:ptCount val="1"/>
                <c:pt idx="0">
                  <c:v>200-220</c:v>
                </c:pt>
              </c:strCache>
            </c:strRef>
          </c:tx>
          <c:invertIfNegative val="0"/>
          <c:dLbls>
            <c:dLbl>
              <c:idx val="2"/>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56E-434B-9ABC-16B54F0AC2E7}"/>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Sheet1!$L$2:$L$5</c:f>
              <c:numCache>
                <c:formatCode>0%</c:formatCode>
                <c:ptCount val="4"/>
                <c:pt idx="0">
                  <c:v>0</c:v>
                </c:pt>
                <c:pt idx="1">
                  <c:v>0</c:v>
                </c:pt>
                <c:pt idx="2">
                  <c:v>1.7937219730941704E-2</c:v>
                </c:pt>
                <c:pt idx="3">
                  <c:v>0</c:v>
                </c:pt>
              </c:numCache>
            </c:numRef>
          </c:val>
          <c:extLst xmlns:c16r2="http://schemas.microsoft.com/office/drawing/2015/06/chart">
            <c:ext xmlns:c16="http://schemas.microsoft.com/office/drawing/2014/chart" uri="{C3380CC4-5D6E-409C-BE32-E72D297353CC}">
              <c16:uniqueId val="{00000011-069E-4F72-B1EB-6D3C409EF9CB}"/>
            </c:ext>
          </c:extLst>
        </c:ser>
        <c:ser>
          <c:idx val="11"/>
          <c:order val="11"/>
          <c:tx>
            <c:strRef>
              <c:f>Sheet1!$M$1</c:f>
              <c:strCache>
                <c:ptCount val="1"/>
                <c:pt idx="0">
                  <c:v>220-240</c:v>
                </c:pt>
              </c:strCache>
            </c:strRef>
          </c:tx>
          <c:invertIfNegative val="0"/>
          <c:dLbls>
            <c:dLbl>
              <c:idx val="0"/>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D78A-40C9-8E56-85EAF7526C4E}"/>
                </c:ext>
              </c:extLst>
            </c:dLbl>
            <c:dLbl>
              <c:idx val="3"/>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1A01-4351-8CF8-0F851A63EEBC}"/>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Sheet1!$M$2:$M$5</c:f>
              <c:numCache>
                <c:formatCode>0%</c:formatCode>
                <c:ptCount val="4"/>
                <c:pt idx="0">
                  <c:v>1.6129032258064516E-2</c:v>
                </c:pt>
                <c:pt idx="1">
                  <c:v>0</c:v>
                </c:pt>
                <c:pt idx="2">
                  <c:v>4.4843049327354259E-3</c:v>
                </c:pt>
                <c:pt idx="3">
                  <c:v>0.04</c:v>
                </c:pt>
              </c:numCache>
            </c:numRef>
          </c:val>
          <c:extLst xmlns:c16r2="http://schemas.microsoft.com/office/drawing/2015/06/chart">
            <c:ext xmlns:c16="http://schemas.microsoft.com/office/drawing/2014/chart" uri="{C3380CC4-5D6E-409C-BE32-E72D297353CC}">
              <c16:uniqueId val="{00000012-069E-4F72-B1EB-6D3C409EF9CB}"/>
            </c:ext>
          </c:extLst>
        </c:ser>
        <c:ser>
          <c:idx val="12"/>
          <c:order val="12"/>
          <c:tx>
            <c:strRef>
              <c:f>Sheet1!$N$1</c:f>
              <c:strCache>
                <c:ptCount val="1"/>
                <c:pt idx="0">
                  <c:v>240-260</c:v>
                </c:pt>
              </c:strCache>
            </c:strRef>
          </c:tx>
          <c:invertIfNegative val="0"/>
          <c:cat>
            <c:strRef>
              <c:f>Sheet1!$A$2:$A$5</c:f>
              <c:strCache>
                <c:ptCount val="4"/>
                <c:pt idx="0">
                  <c:v>临港区</c:v>
                </c:pt>
                <c:pt idx="1">
                  <c:v>经区</c:v>
                </c:pt>
                <c:pt idx="2">
                  <c:v>高区</c:v>
                </c:pt>
                <c:pt idx="3">
                  <c:v>环翠区</c:v>
                </c:pt>
              </c:strCache>
            </c:strRef>
          </c:cat>
          <c:val>
            <c:numRef>
              <c:f>Sheet1!$N$2:$N$5</c:f>
              <c:numCache>
                <c:formatCode>0%</c:formatCode>
                <c:ptCount val="4"/>
                <c:pt idx="0">
                  <c:v>0</c:v>
                </c:pt>
                <c:pt idx="1">
                  <c:v>0</c:v>
                </c:pt>
                <c:pt idx="2">
                  <c:v>0</c:v>
                </c:pt>
                <c:pt idx="3">
                  <c:v>0</c:v>
                </c:pt>
              </c:numCache>
            </c:numRef>
          </c:val>
          <c:extLst xmlns:c16r2="http://schemas.microsoft.com/office/drawing/2015/06/chart">
            <c:ext xmlns:c16="http://schemas.microsoft.com/office/drawing/2014/chart" uri="{C3380CC4-5D6E-409C-BE32-E72D297353CC}">
              <c16:uniqueId val="{00000013-069E-4F72-B1EB-6D3C409EF9CB}"/>
            </c:ext>
          </c:extLst>
        </c:ser>
        <c:ser>
          <c:idx val="13"/>
          <c:order val="13"/>
          <c:tx>
            <c:strRef>
              <c:f>Sheet1!$O$1</c:f>
              <c:strCache>
                <c:ptCount val="1"/>
                <c:pt idx="0">
                  <c:v>260以上</c:v>
                </c:pt>
              </c:strCache>
            </c:strRef>
          </c:tx>
          <c:invertIfNegative val="0"/>
          <c:dLbls>
            <c:dLbl>
              <c:idx val="2"/>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1A01-4351-8CF8-0F851A63EEBC}"/>
                </c:ext>
              </c:extLst>
            </c:dLbl>
            <c:dLbl>
              <c:idx val="3"/>
              <c:layout/>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06D7-4376-A76C-1E84A0D9F12E}"/>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strRef>
              <c:f>Sheet1!$A$2:$A$5</c:f>
              <c:strCache>
                <c:ptCount val="4"/>
                <c:pt idx="0">
                  <c:v>临港区</c:v>
                </c:pt>
                <c:pt idx="1">
                  <c:v>经区</c:v>
                </c:pt>
                <c:pt idx="2">
                  <c:v>高区</c:v>
                </c:pt>
                <c:pt idx="3">
                  <c:v>环翠区</c:v>
                </c:pt>
              </c:strCache>
            </c:strRef>
          </c:cat>
          <c:val>
            <c:numRef>
              <c:f>Sheet1!$O$2:$O$5</c:f>
              <c:numCache>
                <c:formatCode>0%</c:formatCode>
                <c:ptCount val="4"/>
                <c:pt idx="0">
                  <c:v>0</c:v>
                </c:pt>
                <c:pt idx="1">
                  <c:v>8.130081300813009E-3</c:v>
                </c:pt>
                <c:pt idx="2">
                  <c:v>8.9686098654708519E-3</c:v>
                </c:pt>
                <c:pt idx="3">
                  <c:v>0.02</c:v>
                </c:pt>
              </c:numCache>
            </c:numRef>
          </c:val>
          <c:extLst xmlns:c16r2="http://schemas.microsoft.com/office/drawing/2015/06/chart">
            <c:ext xmlns:c16="http://schemas.microsoft.com/office/drawing/2014/chart" uri="{C3380CC4-5D6E-409C-BE32-E72D297353CC}">
              <c16:uniqueId val="{00000017-069E-4F72-B1EB-6D3C409EF9CB}"/>
            </c:ext>
          </c:extLst>
        </c:ser>
        <c:dLbls>
          <c:showLegendKey val="0"/>
          <c:showVal val="0"/>
          <c:showCatName val="0"/>
          <c:showSerName val="0"/>
          <c:showPercent val="0"/>
          <c:showBubbleSize val="0"/>
        </c:dLbls>
        <c:gapWidth val="50"/>
        <c:overlap val="100"/>
        <c:axId val="351388416"/>
        <c:axId val="351389952"/>
      </c:barChart>
      <c:catAx>
        <c:axId val="351388416"/>
        <c:scaling>
          <c:orientation val="minMax"/>
        </c:scaling>
        <c:delete val="0"/>
        <c:axPos val="l"/>
        <c:numFmt formatCode="General" sourceLinked="1"/>
        <c:majorTickMark val="out"/>
        <c:minorTickMark val="none"/>
        <c:tickLblPos val="nextTo"/>
        <c:txPr>
          <a:bodyPr rot="-60000000" vert="horz"/>
          <a:lstStyle/>
          <a:p>
            <a:pPr>
              <a:defRPr/>
            </a:pPr>
            <a:endParaRPr lang="zh-CN"/>
          </a:p>
        </c:txPr>
        <c:crossAx val="351389952"/>
        <c:crosses val="autoZero"/>
        <c:auto val="1"/>
        <c:lblAlgn val="ctr"/>
        <c:lblOffset val="100"/>
        <c:noMultiLvlLbl val="0"/>
      </c:catAx>
      <c:valAx>
        <c:axId val="351389952"/>
        <c:scaling>
          <c:orientation val="minMax"/>
        </c:scaling>
        <c:delete val="0"/>
        <c:axPos val="b"/>
        <c:numFmt formatCode="0%" sourceLinked="1"/>
        <c:majorTickMark val="out"/>
        <c:minorTickMark val="none"/>
        <c:tickLblPos val="nextTo"/>
        <c:txPr>
          <a:bodyPr rot="-60000000" vert="horz"/>
          <a:lstStyle/>
          <a:p>
            <a:pPr>
              <a:defRPr/>
            </a:pPr>
            <a:endParaRPr lang="zh-CN"/>
          </a:p>
        </c:txPr>
        <c:crossAx val="351388416"/>
        <c:crosses val="autoZero"/>
        <c:crossBetween val="between"/>
      </c:valAx>
    </c:plotArea>
    <c:legend>
      <c:legendPos val="b"/>
      <c:layout>
        <c:manualLayout>
          <c:xMode val="edge"/>
          <c:yMode val="edge"/>
          <c:x val="4.2348962382979513E-2"/>
          <c:y val="0.87706327737216139"/>
          <c:w val="0.91053489721659797"/>
          <c:h val="0.1229367226278386"/>
        </c:manualLayout>
      </c:layout>
      <c:overlay val="0"/>
      <c:txPr>
        <a:bodyPr rot="0" vert="horz"/>
        <a:lstStyle/>
        <a:p>
          <a:pPr>
            <a:defRPr/>
          </a:pPr>
          <a:endParaRPr lang="zh-CN"/>
        </a:p>
      </c:txPr>
    </c:legend>
    <c:plotVisOnly val="1"/>
    <c:dispBlanksAs val="gap"/>
    <c:showDLblsOverMax val="0"/>
  </c:chart>
  <c:txPr>
    <a:bodyPr/>
    <a:lstStyle/>
    <a:p>
      <a:pPr>
        <a:defRPr lang="zh-CN" sz="10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0020803040947142E-2"/>
          <c:y val="1.8844661316535342E-2"/>
          <c:w val="0.91366372573523791"/>
          <c:h val="0.74220834384059997"/>
        </c:manualLayout>
      </c:layout>
      <c:barChart>
        <c:barDir val="col"/>
        <c:grouping val="clustered"/>
        <c:varyColors val="0"/>
        <c:ser>
          <c:idx val="0"/>
          <c:order val="0"/>
          <c:tx>
            <c:strRef>
              <c:f>Sheet1!$B$1</c:f>
              <c:strCache>
                <c:ptCount val="1"/>
                <c:pt idx="0">
                  <c:v>供应面积（万㎡）</c:v>
                </c:pt>
              </c:strCache>
            </c:strRef>
          </c:tx>
          <c:spPr>
            <a:solidFill>
              <a:schemeClr val="accent5">
                <a:lumMod val="50000"/>
              </a:schemeClr>
            </a:solidFill>
          </c:spPr>
          <c:invertIfNegative val="0"/>
          <c:dLbls>
            <c:delete val="1"/>
          </c:dLbls>
          <c:cat>
            <c:strRef>
              <c:f>Sheet1!$A$2:$A$9</c:f>
              <c:strCache>
                <c:ptCount val="8"/>
                <c:pt idx="0">
                  <c:v>多层</c:v>
                </c:pt>
                <c:pt idx="1">
                  <c:v>洋房</c:v>
                </c:pt>
                <c:pt idx="2">
                  <c:v>小高层</c:v>
                </c:pt>
                <c:pt idx="3">
                  <c:v>中高层</c:v>
                </c:pt>
                <c:pt idx="4">
                  <c:v>高层</c:v>
                </c:pt>
                <c:pt idx="5">
                  <c:v>独栋</c:v>
                </c:pt>
                <c:pt idx="6">
                  <c:v>联排</c:v>
                </c:pt>
                <c:pt idx="7">
                  <c:v>叠加</c:v>
                </c:pt>
              </c:strCache>
            </c:strRef>
          </c:cat>
          <c:val>
            <c:numRef>
              <c:f>Sheet1!$B$2:$B$9</c:f>
              <c:numCache>
                <c:formatCode>0.0_ </c:formatCode>
                <c:ptCount val="8"/>
                <c:pt idx="0">
                  <c:v>0</c:v>
                </c:pt>
                <c:pt idx="1">
                  <c:v>2.1741999999999999</c:v>
                </c:pt>
                <c:pt idx="2">
                  <c:v>0.9667</c:v>
                </c:pt>
                <c:pt idx="3">
                  <c:v>1.8255999999999999</c:v>
                </c:pt>
                <c:pt idx="4">
                  <c:v>0</c:v>
                </c:pt>
                <c:pt idx="5">
                  <c:v>0</c:v>
                </c:pt>
                <c:pt idx="6">
                  <c:v>0</c:v>
                </c:pt>
                <c:pt idx="7">
                  <c:v>0</c:v>
                </c:pt>
              </c:numCache>
            </c:numRef>
          </c:val>
          <c:extLst xmlns:c16r2="http://schemas.microsoft.com/office/drawing/2015/06/chart">
            <c:ext xmlns:c16="http://schemas.microsoft.com/office/drawing/2014/chart" uri="{C3380CC4-5D6E-409C-BE32-E72D297353CC}">
              <c16:uniqueId val="{00000000-FA26-46EC-BF61-CBE691772CB7}"/>
            </c:ext>
          </c:extLst>
        </c:ser>
        <c:ser>
          <c:idx val="1"/>
          <c:order val="1"/>
          <c:tx>
            <c:strRef>
              <c:f>Sheet1!$C$1</c:f>
              <c:strCache>
                <c:ptCount val="1"/>
                <c:pt idx="0">
                  <c:v>成交面积（万㎡）</c:v>
                </c:pt>
              </c:strCache>
            </c:strRef>
          </c:tx>
          <c:spPr>
            <a:solidFill>
              <a:srgbClr val="C00000"/>
            </a:solidFill>
          </c:spPr>
          <c:invertIfNegative val="0"/>
          <c:dLbls>
            <c:delete val="1"/>
          </c:dLbls>
          <c:cat>
            <c:strRef>
              <c:f>Sheet1!$A$2:$A$9</c:f>
              <c:strCache>
                <c:ptCount val="8"/>
                <c:pt idx="0">
                  <c:v>多层</c:v>
                </c:pt>
                <c:pt idx="1">
                  <c:v>洋房</c:v>
                </c:pt>
                <c:pt idx="2">
                  <c:v>小高层</c:v>
                </c:pt>
                <c:pt idx="3">
                  <c:v>中高层</c:v>
                </c:pt>
                <c:pt idx="4">
                  <c:v>高层</c:v>
                </c:pt>
                <c:pt idx="5">
                  <c:v>独栋</c:v>
                </c:pt>
                <c:pt idx="6">
                  <c:v>联排</c:v>
                </c:pt>
                <c:pt idx="7">
                  <c:v>叠加</c:v>
                </c:pt>
              </c:strCache>
            </c:strRef>
          </c:cat>
          <c:val>
            <c:numRef>
              <c:f>Sheet1!$C$2:$C$9</c:f>
              <c:numCache>
                <c:formatCode>0.0_ </c:formatCode>
                <c:ptCount val="8"/>
                <c:pt idx="0" formatCode="0.00_ ">
                  <c:v>0.115</c:v>
                </c:pt>
                <c:pt idx="1">
                  <c:v>0.68130000000000002</c:v>
                </c:pt>
                <c:pt idx="2">
                  <c:v>1.1144000000000001</c:v>
                </c:pt>
                <c:pt idx="3">
                  <c:v>3.3736999999999999</c:v>
                </c:pt>
                <c:pt idx="4">
                  <c:v>0.82779999999999998</c:v>
                </c:pt>
                <c:pt idx="5">
                  <c:v>0</c:v>
                </c:pt>
                <c:pt idx="6">
                  <c:v>8.2500000000000004E-2</c:v>
                </c:pt>
                <c:pt idx="7">
                  <c:v>0.1074</c:v>
                </c:pt>
              </c:numCache>
            </c:numRef>
          </c:val>
          <c:extLst xmlns:c16r2="http://schemas.microsoft.com/office/drawing/2015/06/chart">
            <c:ext xmlns:c16="http://schemas.microsoft.com/office/drawing/2014/chart" uri="{C3380CC4-5D6E-409C-BE32-E72D297353CC}">
              <c16:uniqueId val="{00000001-FA26-46EC-BF61-CBE691772CB7}"/>
            </c:ext>
          </c:extLst>
        </c:ser>
        <c:dLbls>
          <c:showLegendKey val="0"/>
          <c:showVal val="1"/>
          <c:showCatName val="0"/>
          <c:showSerName val="0"/>
          <c:showPercent val="0"/>
          <c:showBubbleSize val="0"/>
        </c:dLbls>
        <c:gapWidth val="75"/>
        <c:axId val="352440320"/>
        <c:axId val="352443008"/>
      </c:barChart>
      <c:lineChart>
        <c:grouping val="standard"/>
        <c:varyColors val="0"/>
        <c:ser>
          <c:idx val="2"/>
          <c:order val="2"/>
          <c:tx>
            <c:strRef>
              <c:f>Sheet1!$D$1</c:f>
              <c:strCache>
                <c:ptCount val="1"/>
                <c:pt idx="0">
                  <c:v>成交均价（元/㎡）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Sheet1!$A$2:$A$9</c:f>
              <c:strCache>
                <c:ptCount val="8"/>
                <c:pt idx="0">
                  <c:v>多层</c:v>
                </c:pt>
                <c:pt idx="1">
                  <c:v>洋房</c:v>
                </c:pt>
                <c:pt idx="2">
                  <c:v>小高层</c:v>
                </c:pt>
                <c:pt idx="3">
                  <c:v>中高层</c:v>
                </c:pt>
                <c:pt idx="4">
                  <c:v>高层</c:v>
                </c:pt>
                <c:pt idx="5">
                  <c:v>独栋</c:v>
                </c:pt>
                <c:pt idx="6">
                  <c:v>联排</c:v>
                </c:pt>
                <c:pt idx="7">
                  <c:v>叠加</c:v>
                </c:pt>
              </c:strCache>
            </c:strRef>
          </c:cat>
          <c:val>
            <c:numRef>
              <c:f>Sheet1!$D$2:$D$9</c:f>
              <c:numCache>
                <c:formatCode>General</c:formatCode>
                <c:ptCount val="8"/>
                <c:pt idx="0">
                  <c:v>15042</c:v>
                </c:pt>
                <c:pt idx="1">
                  <c:v>10816</c:v>
                </c:pt>
                <c:pt idx="2">
                  <c:v>9770</c:v>
                </c:pt>
                <c:pt idx="3" formatCode="0">
                  <c:v>9616</c:v>
                </c:pt>
                <c:pt idx="4">
                  <c:v>13833</c:v>
                </c:pt>
                <c:pt idx="6">
                  <c:v>17015</c:v>
                </c:pt>
                <c:pt idx="7" formatCode="0">
                  <c:v>15859</c:v>
                </c:pt>
              </c:numCache>
            </c:numRef>
          </c:val>
          <c:smooth val="0"/>
          <c:extLst xmlns:c16r2="http://schemas.microsoft.com/office/drawing/2015/06/chart">
            <c:ext xmlns:c16="http://schemas.microsoft.com/office/drawing/2014/chart" uri="{C3380CC4-5D6E-409C-BE32-E72D297353CC}">
              <c16:uniqueId val="{00000004-FA26-46EC-BF61-CBE691772CB7}"/>
            </c:ext>
          </c:extLst>
        </c:ser>
        <c:dLbls>
          <c:showLegendKey val="0"/>
          <c:showVal val="1"/>
          <c:showCatName val="0"/>
          <c:showSerName val="0"/>
          <c:showPercent val="0"/>
          <c:showBubbleSize val="0"/>
        </c:dLbls>
        <c:marker val="1"/>
        <c:smooth val="0"/>
        <c:axId val="352723328"/>
        <c:axId val="352724864"/>
      </c:lineChart>
      <c:catAx>
        <c:axId val="352440320"/>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352443008"/>
        <c:crosses val="autoZero"/>
        <c:auto val="1"/>
        <c:lblAlgn val="ctr"/>
        <c:lblOffset val="100"/>
        <c:noMultiLvlLbl val="0"/>
      </c:catAx>
      <c:valAx>
        <c:axId val="352443008"/>
        <c:scaling>
          <c:orientation val="minMax"/>
        </c:scaling>
        <c:delete val="0"/>
        <c:axPos val="l"/>
        <c:numFmt formatCode="#,##0.0_);[Red]\(#,##0.0\)"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352440320"/>
        <c:crosses val="autoZero"/>
        <c:crossBetween val="between"/>
      </c:valAx>
      <c:catAx>
        <c:axId val="352723328"/>
        <c:scaling>
          <c:orientation val="minMax"/>
        </c:scaling>
        <c:delete val="1"/>
        <c:axPos val="b"/>
        <c:numFmt formatCode="General" sourceLinked="1"/>
        <c:majorTickMark val="out"/>
        <c:minorTickMark val="none"/>
        <c:tickLblPos val="none"/>
        <c:crossAx val="352724864"/>
        <c:crosses val="autoZero"/>
        <c:auto val="1"/>
        <c:lblAlgn val="ctr"/>
        <c:lblOffset val="100"/>
        <c:noMultiLvlLbl val="0"/>
      </c:catAx>
      <c:valAx>
        <c:axId val="352724864"/>
        <c:scaling>
          <c:orientation val="minMax"/>
        </c:scaling>
        <c:delete val="0"/>
        <c:axPos val="r"/>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352723328"/>
        <c:crosses val="max"/>
        <c:crossBetween val="between"/>
      </c:valAx>
    </c:plotArea>
    <c:legend>
      <c:legendPos val="b"/>
      <c:layout>
        <c:manualLayout>
          <c:xMode val="edge"/>
          <c:yMode val="edge"/>
          <c:x val="0.22996179695184227"/>
          <c:y val="0.88600622634102022"/>
          <c:w val="0.53753187375012434"/>
          <c:h val="0.11240042384286826"/>
        </c:manualLayout>
      </c:layout>
      <c:overlay val="0"/>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0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4.0020803040947142E-2"/>
          <c:y val="1.8844661316535342E-2"/>
          <c:w val="0.91366372573523791"/>
          <c:h val="0.7409851326741097"/>
        </c:manualLayout>
      </c:layout>
      <c:barChart>
        <c:barDir val="col"/>
        <c:grouping val="clustered"/>
        <c:varyColors val="0"/>
        <c:ser>
          <c:idx val="0"/>
          <c:order val="0"/>
          <c:tx>
            <c:strRef>
              <c:f>Sheet1!$B$1</c:f>
              <c:strCache>
                <c:ptCount val="1"/>
                <c:pt idx="0">
                  <c:v>供应面积（万㎡）</c:v>
                </c:pt>
              </c:strCache>
            </c:strRef>
          </c:tx>
          <c:spPr>
            <a:solidFill>
              <a:schemeClr val="accent5">
                <a:lumMod val="50000"/>
              </a:schemeClr>
            </a:solidFill>
          </c:spPr>
          <c:invertIfNegative val="0"/>
          <c:dLbls>
            <c:delete val="1"/>
          </c:dLbls>
          <c:cat>
            <c:strRef>
              <c:f>Sheet1!$A$2:$A$6</c:f>
              <c:strCache>
                <c:ptCount val="5"/>
                <c:pt idx="0">
                  <c:v>普通住宅</c:v>
                </c:pt>
                <c:pt idx="1">
                  <c:v>别墅</c:v>
                </c:pt>
                <c:pt idx="2">
                  <c:v>公寓</c:v>
                </c:pt>
                <c:pt idx="3">
                  <c:v>商业</c:v>
                </c:pt>
                <c:pt idx="4">
                  <c:v>办公</c:v>
                </c:pt>
              </c:strCache>
            </c:strRef>
          </c:cat>
          <c:val>
            <c:numRef>
              <c:f>Sheet1!$B$2:$B$6</c:f>
              <c:numCache>
                <c:formatCode>0.0_ </c:formatCode>
                <c:ptCount val="5"/>
                <c:pt idx="0">
                  <c:v>4.9664999999999999</c:v>
                </c:pt>
                <c:pt idx="1">
                  <c:v>0</c:v>
                </c:pt>
                <c:pt idx="2">
                  <c:v>0</c:v>
                </c:pt>
                <c:pt idx="3">
                  <c:v>0.16209999999999999</c:v>
                </c:pt>
                <c:pt idx="4">
                  <c:v>0</c:v>
                </c:pt>
              </c:numCache>
            </c:numRef>
          </c:val>
          <c:extLst xmlns:c16r2="http://schemas.microsoft.com/office/drawing/2015/06/chart">
            <c:ext xmlns:c16="http://schemas.microsoft.com/office/drawing/2014/chart" uri="{C3380CC4-5D6E-409C-BE32-E72D297353CC}">
              <c16:uniqueId val="{00000000-FA26-46EC-BF61-CBE691772CB7}"/>
            </c:ext>
          </c:extLst>
        </c:ser>
        <c:ser>
          <c:idx val="1"/>
          <c:order val="1"/>
          <c:tx>
            <c:strRef>
              <c:f>Sheet1!$C$1</c:f>
              <c:strCache>
                <c:ptCount val="1"/>
                <c:pt idx="0">
                  <c:v>成交面积（万㎡）</c:v>
                </c:pt>
              </c:strCache>
            </c:strRef>
          </c:tx>
          <c:spPr>
            <a:solidFill>
              <a:srgbClr val="C00000"/>
            </a:solidFill>
          </c:spPr>
          <c:invertIfNegative val="0"/>
          <c:dLbls>
            <c:delete val="1"/>
          </c:dLbls>
          <c:cat>
            <c:strRef>
              <c:f>Sheet1!$A$2:$A$6</c:f>
              <c:strCache>
                <c:ptCount val="5"/>
                <c:pt idx="0">
                  <c:v>普通住宅</c:v>
                </c:pt>
                <c:pt idx="1">
                  <c:v>别墅</c:v>
                </c:pt>
                <c:pt idx="2">
                  <c:v>公寓</c:v>
                </c:pt>
                <c:pt idx="3">
                  <c:v>商业</c:v>
                </c:pt>
                <c:pt idx="4">
                  <c:v>办公</c:v>
                </c:pt>
              </c:strCache>
            </c:strRef>
          </c:cat>
          <c:val>
            <c:numRef>
              <c:f>Sheet1!$C$2:$C$6</c:f>
              <c:numCache>
                <c:formatCode>0.0_ </c:formatCode>
                <c:ptCount val="5"/>
                <c:pt idx="0">
                  <c:v>6.1121999999999996</c:v>
                </c:pt>
                <c:pt idx="1">
                  <c:v>0.18990000000000001</c:v>
                </c:pt>
                <c:pt idx="2">
                  <c:v>0.57210000000000005</c:v>
                </c:pt>
                <c:pt idx="3">
                  <c:v>0.52700000000000002</c:v>
                </c:pt>
                <c:pt idx="4">
                  <c:v>0.52559999999999996</c:v>
                </c:pt>
              </c:numCache>
            </c:numRef>
          </c:val>
          <c:extLst xmlns:c16r2="http://schemas.microsoft.com/office/drawing/2015/06/chart">
            <c:ext xmlns:c16="http://schemas.microsoft.com/office/drawing/2014/chart" uri="{C3380CC4-5D6E-409C-BE32-E72D297353CC}">
              <c16:uniqueId val="{00000001-FA26-46EC-BF61-CBE691772CB7}"/>
            </c:ext>
          </c:extLst>
        </c:ser>
        <c:dLbls>
          <c:showLegendKey val="0"/>
          <c:showVal val="1"/>
          <c:showCatName val="0"/>
          <c:showSerName val="0"/>
          <c:showPercent val="0"/>
          <c:showBubbleSize val="0"/>
        </c:dLbls>
        <c:gapWidth val="75"/>
        <c:axId val="352619904"/>
        <c:axId val="352631040"/>
      </c:barChart>
      <c:lineChart>
        <c:grouping val="standard"/>
        <c:varyColors val="0"/>
        <c:ser>
          <c:idx val="2"/>
          <c:order val="2"/>
          <c:tx>
            <c:strRef>
              <c:f>Sheet1!$D$1</c:f>
              <c:strCache>
                <c:ptCount val="1"/>
                <c:pt idx="0">
                  <c:v>成交均价（元/㎡）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dLbl>
              <c:idx val="0"/>
              <c:layout>
                <c:manualLayout>
                  <c:x val="-1.3372755072031037E-2"/>
                  <c:y val="1.2506515861938568E-2"/>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05BB-4E27-B6E2-85D4D97327F3}"/>
                </c:ext>
              </c:extLst>
            </c:dLbl>
            <c:spPr>
              <a:noFill/>
              <a:ln>
                <a:noFill/>
              </a:ln>
              <a:effectLst/>
            </c:spPr>
            <c:txPr>
              <a:bodyPr rot="0" spcFirstLastPara="0" vertOverflow="ellipsis" vert="horz" wrap="square" lIns="38100" tIns="19050" rIns="38100" bIns="19050"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Sheet1!$A$2:$A$6</c:f>
              <c:strCache>
                <c:ptCount val="5"/>
                <c:pt idx="0">
                  <c:v>普通住宅</c:v>
                </c:pt>
                <c:pt idx="1">
                  <c:v>别墅</c:v>
                </c:pt>
                <c:pt idx="2">
                  <c:v>公寓</c:v>
                </c:pt>
                <c:pt idx="3">
                  <c:v>商业</c:v>
                </c:pt>
                <c:pt idx="4">
                  <c:v>办公</c:v>
                </c:pt>
              </c:strCache>
            </c:strRef>
          </c:cat>
          <c:val>
            <c:numRef>
              <c:f>Sheet1!$D$2:$D$6</c:f>
              <c:numCache>
                <c:formatCode>General</c:formatCode>
                <c:ptCount val="5"/>
                <c:pt idx="0">
                  <c:v>10451</c:v>
                </c:pt>
                <c:pt idx="1">
                  <c:v>16362</c:v>
                </c:pt>
                <c:pt idx="2">
                  <c:v>8701</c:v>
                </c:pt>
                <c:pt idx="3">
                  <c:v>13759</c:v>
                </c:pt>
                <c:pt idx="4">
                  <c:v>6276</c:v>
                </c:pt>
              </c:numCache>
            </c:numRef>
          </c:val>
          <c:smooth val="0"/>
          <c:extLst xmlns:c16r2="http://schemas.microsoft.com/office/drawing/2015/06/chart">
            <c:ext xmlns:c16="http://schemas.microsoft.com/office/drawing/2014/chart" uri="{C3380CC4-5D6E-409C-BE32-E72D297353CC}">
              <c16:uniqueId val="{00000004-FA26-46EC-BF61-CBE691772CB7}"/>
            </c:ext>
          </c:extLst>
        </c:ser>
        <c:dLbls>
          <c:showLegendKey val="0"/>
          <c:showVal val="1"/>
          <c:showCatName val="0"/>
          <c:showSerName val="0"/>
          <c:showPercent val="0"/>
          <c:showBubbleSize val="0"/>
        </c:dLbls>
        <c:marker val="1"/>
        <c:smooth val="0"/>
        <c:axId val="352645120"/>
        <c:axId val="352646656"/>
      </c:lineChart>
      <c:catAx>
        <c:axId val="352619904"/>
        <c:scaling>
          <c:orientation val="minMax"/>
        </c:scaling>
        <c:delete val="0"/>
        <c:axPos val="b"/>
        <c:numFmt formatCode="General" sourceLinked="0"/>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352631040"/>
        <c:crosses val="autoZero"/>
        <c:auto val="1"/>
        <c:lblAlgn val="ctr"/>
        <c:lblOffset val="100"/>
        <c:noMultiLvlLbl val="0"/>
      </c:catAx>
      <c:valAx>
        <c:axId val="352631040"/>
        <c:scaling>
          <c:orientation val="minMax"/>
        </c:scaling>
        <c:delete val="0"/>
        <c:axPos val="l"/>
        <c:numFmt formatCode="#,##0.0_);[Red]\(#,##0.0\)"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352619904"/>
        <c:crosses val="autoZero"/>
        <c:crossBetween val="between"/>
      </c:valAx>
      <c:catAx>
        <c:axId val="352645120"/>
        <c:scaling>
          <c:orientation val="minMax"/>
        </c:scaling>
        <c:delete val="1"/>
        <c:axPos val="b"/>
        <c:numFmt formatCode="General" sourceLinked="1"/>
        <c:majorTickMark val="out"/>
        <c:minorTickMark val="none"/>
        <c:tickLblPos val="none"/>
        <c:crossAx val="352646656"/>
        <c:crosses val="autoZero"/>
        <c:auto val="1"/>
        <c:lblAlgn val="ctr"/>
        <c:lblOffset val="100"/>
        <c:noMultiLvlLbl val="0"/>
      </c:catAx>
      <c:valAx>
        <c:axId val="352646656"/>
        <c:scaling>
          <c:orientation val="minMax"/>
        </c:scaling>
        <c:delete val="0"/>
        <c:axPos val="r"/>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352645120"/>
        <c:crosses val="max"/>
        <c:crossBetween val="between"/>
      </c:valAx>
    </c:plotArea>
    <c:legend>
      <c:legendPos val="b"/>
      <c:layout>
        <c:manualLayout>
          <c:xMode val="edge"/>
          <c:yMode val="edge"/>
          <c:x val="0.231061302269682"/>
          <c:y val="0.88336311700452863"/>
          <c:w val="0.53495323076651369"/>
          <c:h val="0.11630567369088619"/>
        </c:manualLayout>
      </c:layout>
      <c:overlay val="0"/>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0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132867684588997E-2"/>
          <c:y val="1.8636954187676094E-2"/>
          <c:w val="0.90895083826451328"/>
          <c:h val="0.85109076273205275"/>
        </c:manualLayout>
      </c:layout>
      <c:barChart>
        <c:barDir val="col"/>
        <c:grouping val="clustered"/>
        <c:varyColors val="0"/>
        <c:ser>
          <c:idx val="1"/>
          <c:order val="0"/>
          <c:tx>
            <c:strRef>
              <c:f>Sheet1!$B$1</c:f>
              <c:strCache>
                <c:ptCount val="1"/>
                <c:pt idx="0">
                  <c:v>成交面积（万㎡）</c:v>
                </c:pt>
              </c:strCache>
            </c:strRef>
          </c:tx>
          <c:spPr>
            <a:solidFill>
              <a:srgbClr val="C00000"/>
            </a:solidFill>
          </c:spPr>
          <c:invertIfNegative val="0"/>
          <c:dLbls>
            <c:spPr>
              <a:noFill/>
              <a:ln>
                <a:noFill/>
              </a:ln>
              <a:effectLst/>
            </c:sp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strRef>
              <c:f>Sheet1!$A$2:$A$27</c:f>
              <c:strCache>
                <c:ptCount val="26"/>
                <c:pt idx="0">
                  <c:v>22年1月</c:v>
                </c:pt>
                <c:pt idx="1">
                  <c:v>1-2月</c:v>
                </c:pt>
                <c:pt idx="2">
                  <c:v>3月</c:v>
                </c:pt>
                <c:pt idx="3">
                  <c:v>4月</c:v>
                </c:pt>
                <c:pt idx="4">
                  <c:v>5月</c:v>
                </c:pt>
                <c:pt idx="5">
                  <c:v>6月</c:v>
                </c:pt>
                <c:pt idx="6">
                  <c:v>7月</c:v>
                </c:pt>
                <c:pt idx="7">
                  <c:v>8月</c:v>
                </c:pt>
                <c:pt idx="8">
                  <c:v>9月</c:v>
                </c:pt>
                <c:pt idx="9">
                  <c:v>10月</c:v>
                </c:pt>
                <c:pt idx="10">
                  <c:v>11月</c:v>
                </c:pt>
                <c:pt idx="11">
                  <c:v>12月</c:v>
                </c:pt>
                <c:pt idx="12">
                  <c:v>23年1月</c:v>
                </c:pt>
                <c:pt idx="13">
                  <c:v>1-2月</c:v>
                </c:pt>
                <c:pt idx="14">
                  <c:v>3月</c:v>
                </c:pt>
                <c:pt idx="15">
                  <c:v>4月</c:v>
                </c:pt>
                <c:pt idx="16">
                  <c:v>5月</c:v>
                </c:pt>
                <c:pt idx="17">
                  <c:v>6月</c:v>
                </c:pt>
                <c:pt idx="18">
                  <c:v>7月</c:v>
                </c:pt>
                <c:pt idx="19">
                  <c:v>8月</c:v>
                </c:pt>
                <c:pt idx="20">
                  <c:v>9月</c:v>
                </c:pt>
                <c:pt idx="21">
                  <c:v>10月</c:v>
                </c:pt>
                <c:pt idx="22">
                  <c:v>11月</c:v>
                </c:pt>
                <c:pt idx="23">
                  <c:v>12月</c:v>
                </c:pt>
                <c:pt idx="24">
                  <c:v>23年2月</c:v>
                </c:pt>
                <c:pt idx="25">
                  <c:v>1-2月</c:v>
                </c:pt>
              </c:strCache>
            </c:strRef>
          </c:cat>
          <c:val>
            <c:numRef>
              <c:f>Sheet1!$B$2:$B$27</c:f>
              <c:numCache>
                <c:formatCode>0_ </c:formatCode>
                <c:ptCount val="26"/>
                <c:pt idx="1">
                  <c:v>1092.0999999999999</c:v>
                </c:pt>
                <c:pt idx="2">
                  <c:v>1267.2000000000003</c:v>
                </c:pt>
                <c:pt idx="3">
                  <c:v>756.29999999999973</c:v>
                </c:pt>
                <c:pt idx="4">
                  <c:v>1045.2000000000003</c:v>
                </c:pt>
                <c:pt idx="5">
                  <c:v>1717.5999999999995</c:v>
                </c:pt>
                <c:pt idx="6">
                  <c:v>828.20000000000073</c:v>
                </c:pt>
                <c:pt idx="7">
                  <c:v>882.09999999999945</c:v>
                </c:pt>
                <c:pt idx="8">
                  <c:v>1442.4000000000005</c:v>
                </c:pt>
                <c:pt idx="9">
                  <c:v>765.89999999999964</c:v>
                </c:pt>
                <c:pt idx="10">
                  <c:v>816.5</c:v>
                </c:pt>
                <c:pt idx="11">
                  <c:v>1072.1000000000004</c:v>
                </c:pt>
                <c:pt idx="13">
                  <c:v>1089.7</c:v>
                </c:pt>
                <c:pt idx="14">
                  <c:v>1324.6000000000001</c:v>
                </c:pt>
                <c:pt idx="15">
                  <c:v>755.59999999999991</c:v>
                </c:pt>
                <c:pt idx="16">
                  <c:v>1022.9000000000001</c:v>
                </c:pt>
                <c:pt idx="17">
                  <c:v>1726</c:v>
                </c:pt>
                <c:pt idx="18">
                  <c:v>779.89999999999964</c:v>
                </c:pt>
                <c:pt idx="19">
                  <c:v>799.69999999999982</c:v>
                </c:pt>
                <c:pt idx="20">
                  <c:v>1397.3000000000011</c:v>
                </c:pt>
                <c:pt idx="21">
                  <c:v>644.29999999999927</c:v>
                </c:pt>
                <c:pt idx="22">
                  <c:v>752.89999999999964</c:v>
                </c:pt>
                <c:pt idx="23">
                  <c:v>993.89999999999964</c:v>
                </c:pt>
                <c:pt idx="24">
                  <c:v>0</c:v>
                </c:pt>
                <c:pt idx="25">
                  <c:v>979.8</c:v>
                </c:pt>
              </c:numCache>
            </c:numRef>
          </c:val>
          <c:extLst xmlns:c16r2="http://schemas.microsoft.com/office/drawing/2015/06/chart">
            <c:ext xmlns:c16="http://schemas.microsoft.com/office/drawing/2014/chart" uri="{C3380CC4-5D6E-409C-BE32-E72D297353CC}">
              <c16:uniqueId val="{00000001-25FB-4D34-AB4D-E428919A78E2}"/>
            </c:ext>
          </c:extLst>
        </c:ser>
        <c:dLbls>
          <c:showLegendKey val="0"/>
          <c:showVal val="1"/>
          <c:showCatName val="0"/>
          <c:showSerName val="0"/>
          <c:showPercent val="0"/>
          <c:showBubbleSize val="0"/>
        </c:dLbls>
        <c:gapWidth val="75"/>
        <c:axId val="129289600"/>
        <c:axId val="129292544"/>
      </c:barChart>
      <c:lineChart>
        <c:grouping val="standard"/>
        <c:varyColors val="0"/>
        <c:ser>
          <c:idx val="2"/>
          <c:order val="1"/>
          <c:tx>
            <c:strRef>
              <c:f>Sheet1!$C$1</c:f>
              <c:strCache>
                <c:ptCount val="1"/>
                <c:pt idx="0">
                  <c:v>成交金额（亿元）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Sheet1!$A$2:$A$27</c:f>
              <c:strCache>
                <c:ptCount val="26"/>
                <c:pt idx="0">
                  <c:v>22年1月</c:v>
                </c:pt>
                <c:pt idx="1">
                  <c:v>1-2月</c:v>
                </c:pt>
                <c:pt idx="2">
                  <c:v>3月</c:v>
                </c:pt>
                <c:pt idx="3">
                  <c:v>4月</c:v>
                </c:pt>
                <c:pt idx="4">
                  <c:v>5月</c:v>
                </c:pt>
                <c:pt idx="5">
                  <c:v>6月</c:v>
                </c:pt>
                <c:pt idx="6">
                  <c:v>7月</c:v>
                </c:pt>
                <c:pt idx="7">
                  <c:v>8月</c:v>
                </c:pt>
                <c:pt idx="8">
                  <c:v>9月</c:v>
                </c:pt>
                <c:pt idx="9">
                  <c:v>10月</c:v>
                </c:pt>
                <c:pt idx="10">
                  <c:v>11月</c:v>
                </c:pt>
                <c:pt idx="11">
                  <c:v>12月</c:v>
                </c:pt>
                <c:pt idx="12">
                  <c:v>23年1月</c:v>
                </c:pt>
                <c:pt idx="13">
                  <c:v>1-2月</c:v>
                </c:pt>
                <c:pt idx="14">
                  <c:v>3月</c:v>
                </c:pt>
                <c:pt idx="15">
                  <c:v>4月</c:v>
                </c:pt>
                <c:pt idx="16">
                  <c:v>5月</c:v>
                </c:pt>
                <c:pt idx="17">
                  <c:v>6月</c:v>
                </c:pt>
                <c:pt idx="18">
                  <c:v>7月</c:v>
                </c:pt>
                <c:pt idx="19">
                  <c:v>8月</c:v>
                </c:pt>
                <c:pt idx="20">
                  <c:v>9月</c:v>
                </c:pt>
                <c:pt idx="21">
                  <c:v>10月</c:v>
                </c:pt>
                <c:pt idx="22">
                  <c:v>11月</c:v>
                </c:pt>
                <c:pt idx="23">
                  <c:v>12月</c:v>
                </c:pt>
                <c:pt idx="24">
                  <c:v>23年2月</c:v>
                </c:pt>
                <c:pt idx="25">
                  <c:v>1-2月</c:v>
                </c:pt>
              </c:strCache>
            </c:strRef>
          </c:cat>
          <c:val>
            <c:numRef>
              <c:f>Sheet1!$C$2:$C$27</c:f>
              <c:numCache>
                <c:formatCode>0_ </c:formatCode>
                <c:ptCount val="26"/>
                <c:pt idx="1">
                  <c:v>889.8</c:v>
                </c:pt>
                <c:pt idx="2">
                  <c:v>1056.6000000000001</c:v>
                </c:pt>
                <c:pt idx="3">
                  <c:v>623.29999999999973</c:v>
                </c:pt>
                <c:pt idx="4">
                  <c:v>901.70000000000027</c:v>
                </c:pt>
                <c:pt idx="5">
                  <c:v>1418.2000000000003</c:v>
                </c:pt>
                <c:pt idx="6">
                  <c:v>715.89999999999964</c:v>
                </c:pt>
                <c:pt idx="7">
                  <c:v>734.10000000000036</c:v>
                </c:pt>
                <c:pt idx="8">
                  <c:v>1216.6999999999998</c:v>
                </c:pt>
                <c:pt idx="9">
                  <c:v>638.40000000000055</c:v>
                </c:pt>
                <c:pt idx="10">
                  <c:v>691.29999999999927</c:v>
                </c:pt>
                <c:pt idx="11">
                  <c:v>921.70000000000073</c:v>
                </c:pt>
                <c:pt idx="13">
                  <c:v>902.7</c:v>
                </c:pt>
                <c:pt idx="14">
                  <c:v>1127.3</c:v>
                </c:pt>
                <c:pt idx="15">
                  <c:v>691.5</c:v>
                </c:pt>
                <c:pt idx="16">
                  <c:v>906.19999999999982</c:v>
                </c:pt>
                <c:pt idx="17">
                  <c:v>1456.9000000000005</c:v>
                </c:pt>
                <c:pt idx="18">
                  <c:v>642.39999999999964</c:v>
                </c:pt>
                <c:pt idx="19">
                  <c:v>662.89999999999964</c:v>
                </c:pt>
                <c:pt idx="20">
                  <c:v>1205.7000000000007</c:v>
                </c:pt>
                <c:pt idx="21">
                  <c:v>554.39999999999964</c:v>
                </c:pt>
                <c:pt idx="22">
                  <c:v>583.29999999999927</c:v>
                </c:pt>
                <c:pt idx="23">
                  <c:v>808.20000000000073</c:v>
                </c:pt>
                <c:pt idx="24">
                  <c:v>0</c:v>
                </c:pt>
                <c:pt idx="25">
                  <c:v>757.4</c:v>
                </c:pt>
              </c:numCache>
            </c:numRef>
          </c:val>
          <c:smooth val="0"/>
          <c:extLst xmlns:c16r2="http://schemas.microsoft.com/office/drawing/2015/06/chart">
            <c:ext xmlns:c16="http://schemas.microsoft.com/office/drawing/2014/chart" uri="{C3380CC4-5D6E-409C-BE32-E72D297353CC}">
              <c16:uniqueId val="{00000002-25FB-4D34-AB4D-E428919A78E2}"/>
            </c:ext>
          </c:extLst>
        </c:ser>
        <c:dLbls>
          <c:showLegendKey val="0"/>
          <c:showVal val="1"/>
          <c:showCatName val="0"/>
          <c:showSerName val="0"/>
          <c:showPercent val="0"/>
          <c:showBubbleSize val="0"/>
        </c:dLbls>
        <c:marker val="1"/>
        <c:smooth val="0"/>
        <c:axId val="129310720"/>
        <c:axId val="129312256"/>
      </c:lineChart>
      <c:catAx>
        <c:axId val="129289600"/>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129292544"/>
        <c:crosses val="autoZero"/>
        <c:auto val="1"/>
        <c:lblAlgn val="ctr"/>
        <c:lblOffset val="100"/>
        <c:noMultiLvlLbl val="0"/>
      </c:catAx>
      <c:valAx>
        <c:axId val="129292544"/>
        <c:scaling>
          <c:orientation val="minMax"/>
        </c:scaling>
        <c:delete val="0"/>
        <c:axPos val="l"/>
        <c:numFmt formatCode="0_);[Red]\(0\)" sourceLinked="0"/>
        <c:majorTickMark val="out"/>
        <c:minorTickMark val="none"/>
        <c:tickLblPos val="nextTo"/>
        <c:txPr>
          <a:bodyPr rot="-60000000" vert="horz"/>
          <a:lstStyle/>
          <a:p>
            <a:pPr>
              <a:defRPr/>
            </a:pPr>
            <a:endParaRPr lang="zh-CN"/>
          </a:p>
        </c:txPr>
        <c:crossAx val="129289600"/>
        <c:crosses val="autoZero"/>
        <c:crossBetween val="between"/>
      </c:valAx>
      <c:catAx>
        <c:axId val="129310720"/>
        <c:scaling>
          <c:orientation val="minMax"/>
        </c:scaling>
        <c:delete val="1"/>
        <c:axPos val="b"/>
        <c:numFmt formatCode="General" sourceLinked="1"/>
        <c:majorTickMark val="out"/>
        <c:minorTickMark val="none"/>
        <c:tickLblPos val="none"/>
        <c:crossAx val="129312256"/>
        <c:crosses val="autoZero"/>
        <c:auto val="1"/>
        <c:lblAlgn val="ctr"/>
        <c:lblOffset val="100"/>
        <c:noMultiLvlLbl val="0"/>
      </c:catAx>
      <c:valAx>
        <c:axId val="129312256"/>
        <c:scaling>
          <c:orientation val="minMax"/>
          <c:min val="0"/>
        </c:scaling>
        <c:delete val="0"/>
        <c:axPos val="r"/>
        <c:numFmt formatCode="0_ " sourceLinked="1"/>
        <c:majorTickMark val="out"/>
        <c:minorTickMark val="none"/>
        <c:tickLblPos val="nextTo"/>
        <c:txPr>
          <a:bodyPr rot="-60000000" vert="horz"/>
          <a:lstStyle/>
          <a:p>
            <a:pPr>
              <a:defRPr/>
            </a:pPr>
            <a:endParaRPr lang="zh-CN"/>
          </a:p>
        </c:txPr>
        <c:crossAx val="129310720"/>
        <c:crosses val="max"/>
        <c:crossBetween val="between"/>
      </c:valAx>
    </c:plotArea>
    <c:legend>
      <c:legendPos val="b"/>
      <c:layout>
        <c:manualLayout>
          <c:xMode val="edge"/>
          <c:yMode val="edge"/>
          <c:x val="0.20172530893919841"/>
          <c:y val="0.93775170816198605"/>
          <c:w val="0.59424389348662476"/>
          <c:h val="5.95492365073799E-2"/>
        </c:manualLayout>
      </c:layout>
      <c:overlay val="0"/>
      <c:txPr>
        <a:bodyPr rot="0" vert="horz"/>
        <a:lstStyle/>
        <a:p>
          <a:pPr>
            <a:defRPr/>
          </a:pPr>
          <a:endParaRPr lang="zh-CN"/>
        </a:p>
      </c:txPr>
    </c:legend>
    <c:plotVisOnly val="1"/>
    <c:dispBlanksAs val="gap"/>
    <c:showDLblsOverMax val="0"/>
  </c:chart>
  <c:txPr>
    <a:bodyPr/>
    <a:lstStyle/>
    <a:p>
      <a:pPr>
        <a:defRPr lang="zh-CN" sz="800">
          <a:latin typeface="微软雅黑" panose="020B0503020204020204" pitchFamily="34" charset="-122"/>
          <a:ea typeface="微软雅黑" panose="020B0503020204020204"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830185717097075E-2"/>
          <c:y val="3.1485696600905354E-2"/>
          <c:w val="0.91845048365431281"/>
          <c:h val="0.69780604896537335"/>
        </c:manualLayout>
      </c:layout>
      <c:barChart>
        <c:barDir val="col"/>
        <c:grouping val="clustered"/>
        <c:varyColors val="0"/>
        <c:ser>
          <c:idx val="0"/>
          <c:order val="0"/>
          <c:tx>
            <c:strRef>
              <c:f>Sheet1!$B$1</c:f>
              <c:strCache>
                <c:ptCount val="1"/>
                <c:pt idx="0">
                  <c:v>供应面积（万㎡）</c:v>
                </c:pt>
              </c:strCache>
            </c:strRef>
          </c:tx>
          <c:spPr>
            <a:solidFill>
              <a:srgbClr val="215968"/>
            </a:solidFill>
          </c:spPr>
          <c:invertIfNegative val="0"/>
          <c:cat>
            <c:numRef>
              <c:f>Sheet1!$A$2:$A$35</c:f>
              <c:numCache>
                <c:formatCode>General</c:formatCode>
                <c:ptCount val="16"/>
                <c:pt idx="0">
                  <c:v>2023.1</c:v>
                </c:pt>
                <c:pt idx="1">
                  <c:v>2</c:v>
                </c:pt>
                <c:pt idx="2">
                  <c:v>3</c:v>
                </c:pt>
                <c:pt idx="3">
                  <c:v>4</c:v>
                </c:pt>
                <c:pt idx="4">
                  <c:v>5</c:v>
                </c:pt>
                <c:pt idx="5">
                  <c:v>6</c:v>
                </c:pt>
                <c:pt idx="6">
                  <c:v>7</c:v>
                </c:pt>
                <c:pt idx="7">
                  <c:v>8</c:v>
                </c:pt>
                <c:pt idx="8">
                  <c:v>9</c:v>
                </c:pt>
                <c:pt idx="9">
                  <c:v>10</c:v>
                </c:pt>
                <c:pt idx="10">
                  <c:v>11</c:v>
                </c:pt>
                <c:pt idx="11">
                  <c:v>12</c:v>
                </c:pt>
                <c:pt idx="12">
                  <c:v>2024.1</c:v>
                </c:pt>
                <c:pt idx="13">
                  <c:v>2</c:v>
                </c:pt>
                <c:pt idx="14">
                  <c:v>3</c:v>
                </c:pt>
                <c:pt idx="15">
                  <c:v>4</c:v>
                </c:pt>
              </c:numCache>
            </c:numRef>
          </c:cat>
          <c:val>
            <c:numRef>
              <c:f>Sheet1!$B$2:$B$35</c:f>
              <c:numCache>
                <c:formatCode>0.0</c:formatCode>
                <c:ptCount val="16"/>
                <c:pt idx="0">
                  <c:v>5.2450000000000001</c:v>
                </c:pt>
                <c:pt idx="1">
                  <c:v>0</c:v>
                </c:pt>
                <c:pt idx="2">
                  <c:v>0</c:v>
                </c:pt>
                <c:pt idx="3">
                  <c:v>3.5114999999999998</c:v>
                </c:pt>
                <c:pt idx="4">
                  <c:v>0</c:v>
                </c:pt>
                <c:pt idx="5">
                  <c:v>0</c:v>
                </c:pt>
                <c:pt idx="6">
                  <c:v>0</c:v>
                </c:pt>
                <c:pt idx="7">
                  <c:v>1.2776000000000001</c:v>
                </c:pt>
                <c:pt idx="8">
                  <c:v>1.9661</c:v>
                </c:pt>
                <c:pt idx="9">
                  <c:v>0</c:v>
                </c:pt>
                <c:pt idx="10">
                  <c:v>60.878300000000003</c:v>
                </c:pt>
                <c:pt idx="11">
                  <c:v>9.4591999999999992</c:v>
                </c:pt>
                <c:pt idx="12">
                  <c:v>0</c:v>
                </c:pt>
                <c:pt idx="13">
                  <c:v>1.9593</c:v>
                </c:pt>
                <c:pt idx="14">
                  <c:v>0</c:v>
                </c:pt>
                <c:pt idx="15">
                  <c:v>0.92310000000000003</c:v>
                </c:pt>
              </c:numCache>
            </c:numRef>
          </c:val>
          <c:extLst xmlns:c16r2="http://schemas.microsoft.com/office/drawing/2015/06/chart">
            <c:ext xmlns:c16="http://schemas.microsoft.com/office/drawing/2014/chart" uri="{C3380CC4-5D6E-409C-BE32-E72D297353CC}">
              <c16:uniqueId val="{00000004-529E-4CC7-8B54-9C85B9F69836}"/>
            </c:ext>
          </c:extLst>
        </c:ser>
        <c:ser>
          <c:idx val="1"/>
          <c:order val="1"/>
          <c:tx>
            <c:strRef>
              <c:f>Sheet1!$C$1</c:f>
              <c:strCache>
                <c:ptCount val="1"/>
                <c:pt idx="0">
                  <c:v>成交面积（万㎡）</c:v>
                </c:pt>
              </c:strCache>
            </c:strRef>
          </c:tx>
          <c:spPr>
            <a:solidFill>
              <a:srgbClr val="C00000"/>
            </a:solidFill>
            <a:ln>
              <a:solidFill>
                <a:srgbClr val="E10000"/>
              </a:solidFill>
            </a:ln>
          </c:spPr>
          <c:invertIfNegative val="0"/>
          <c:cat>
            <c:numRef>
              <c:f>Sheet1!$A$2:$A$35</c:f>
              <c:numCache>
                <c:formatCode>General</c:formatCode>
                <c:ptCount val="16"/>
                <c:pt idx="0">
                  <c:v>2023.1</c:v>
                </c:pt>
                <c:pt idx="1">
                  <c:v>2</c:v>
                </c:pt>
                <c:pt idx="2">
                  <c:v>3</c:v>
                </c:pt>
                <c:pt idx="3">
                  <c:v>4</c:v>
                </c:pt>
                <c:pt idx="4">
                  <c:v>5</c:v>
                </c:pt>
                <c:pt idx="5">
                  <c:v>6</c:v>
                </c:pt>
                <c:pt idx="6">
                  <c:v>7</c:v>
                </c:pt>
                <c:pt idx="7">
                  <c:v>8</c:v>
                </c:pt>
                <c:pt idx="8">
                  <c:v>9</c:v>
                </c:pt>
                <c:pt idx="9">
                  <c:v>10</c:v>
                </c:pt>
                <c:pt idx="10">
                  <c:v>11</c:v>
                </c:pt>
                <c:pt idx="11">
                  <c:v>12</c:v>
                </c:pt>
                <c:pt idx="12">
                  <c:v>2024.1</c:v>
                </c:pt>
                <c:pt idx="13">
                  <c:v>2</c:v>
                </c:pt>
                <c:pt idx="14">
                  <c:v>3</c:v>
                </c:pt>
                <c:pt idx="15">
                  <c:v>4</c:v>
                </c:pt>
              </c:numCache>
            </c:numRef>
          </c:cat>
          <c:val>
            <c:numRef>
              <c:f>Sheet1!$C$2:$C$35</c:f>
              <c:numCache>
                <c:formatCode>0.0</c:formatCode>
                <c:ptCount val="16"/>
                <c:pt idx="0">
                  <c:v>0</c:v>
                </c:pt>
                <c:pt idx="1">
                  <c:v>5.2450000000000001</c:v>
                </c:pt>
                <c:pt idx="2">
                  <c:v>0</c:v>
                </c:pt>
                <c:pt idx="3">
                  <c:v>0</c:v>
                </c:pt>
                <c:pt idx="4">
                  <c:v>0</c:v>
                </c:pt>
                <c:pt idx="5">
                  <c:v>0</c:v>
                </c:pt>
                <c:pt idx="6">
                  <c:v>0</c:v>
                </c:pt>
                <c:pt idx="7">
                  <c:v>0</c:v>
                </c:pt>
                <c:pt idx="8">
                  <c:v>1.2776000000000001</c:v>
                </c:pt>
                <c:pt idx="9">
                  <c:v>1.9961</c:v>
                </c:pt>
                <c:pt idx="10">
                  <c:v>0</c:v>
                </c:pt>
                <c:pt idx="11">
                  <c:v>60.878300000000003</c:v>
                </c:pt>
                <c:pt idx="12">
                  <c:v>9.4591999999999992</c:v>
                </c:pt>
                <c:pt idx="13">
                  <c:v>0</c:v>
                </c:pt>
                <c:pt idx="14">
                  <c:v>1.9593</c:v>
                </c:pt>
                <c:pt idx="15">
                  <c:v>0</c:v>
                </c:pt>
              </c:numCache>
            </c:numRef>
          </c:val>
          <c:extLst xmlns:c16r2="http://schemas.microsoft.com/office/drawing/2015/06/chart">
            <c:ext xmlns:c16="http://schemas.microsoft.com/office/drawing/2014/chart" uri="{C3380CC4-5D6E-409C-BE32-E72D297353CC}">
              <c16:uniqueId val="{0000000E-529E-4CC7-8B54-9C85B9F69836}"/>
            </c:ext>
          </c:extLst>
        </c:ser>
        <c:dLbls>
          <c:showLegendKey val="0"/>
          <c:showVal val="0"/>
          <c:showCatName val="0"/>
          <c:showSerName val="0"/>
          <c:showPercent val="0"/>
          <c:showBubbleSize val="0"/>
        </c:dLbls>
        <c:gapWidth val="150"/>
        <c:axId val="159644672"/>
        <c:axId val="159978240"/>
      </c:barChart>
      <c:lineChart>
        <c:grouping val="standard"/>
        <c:varyColors val="0"/>
        <c:ser>
          <c:idx val="2"/>
          <c:order val="2"/>
          <c:tx>
            <c:strRef>
              <c:f>Sheet1!$D$1</c:f>
              <c:strCache>
                <c:ptCount val="1"/>
                <c:pt idx="0">
                  <c:v>成交楼板价（元/㎡）</c:v>
                </c:pt>
              </c:strCache>
            </c:strRef>
          </c:tx>
          <c:spPr>
            <a:ln w="28575" cap="rnd" cmpd="sng" algn="ctr">
              <a:solidFill>
                <a:srgbClr val="FFC000"/>
              </a:solidFill>
              <a:prstDash val="solid"/>
              <a:round/>
            </a:ln>
          </c:spPr>
          <c:marker>
            <c:symbol val="triangle"/>
            <c:size val="7"/>
            <c:spPr>
              <a:solidFill>
                <a:srgbClr val="FFC000"/>
              </a:solidFill>
              <a:ln w="9525" cap="flat" cmpd="sng" algn="ctr">
                <a:solidFill>
                  <a:srgbClr val="FFC000"/>
                </a:solidFill>
                <a:prstDash val="solid"/>
                <a:round/>
              </a:ln>
            </c:spPr>
          </c:marker>
          <c:dLbls>
            <c:spPr>
              <a:noFill/>
              <a:ln>
                <a:noFill/>
              </a:ln>
              <a:effectLst/>
            </c:sp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Sheet1!$A$2:$A$35</c:f>
              <c:numCache>
                <c:formatCode>General</c:formatCode>
                <c:ptCount val="16"/>
                <c:pt idx="0">
                  <c:v>2023.1</c:v>
                </c:pt>
                <c:pt idx="1">
                  <c:v>2</c:v>
                </c:pt>
                <c:pt idx="2">
                  <c:v>3</c:v>
                </c:pt>
                <c:pt idx="3">
                  <c:v>4</c:v>
                </c:pt>
                <c:pt idx="4">
                  <c:v>5</c:v>
                </c:pt>
                <c:pt idx="5">
                  <c:v>6</c:v>
                </c:pt>
                <c:pt idx="6">
                  <c:v>7</c:v>
                </c:pt>
                <c:pt idx="7">
                  <c:v>8</c:v>
                </c:pt>
                <c:pt idx="8">
                  <c:v>9</c:v>
                </c:pt>
                <c:pt idx="9">
                  <c:v>10</c:v>
                </c:pt>
                <c:pt idx="10">
                  <c:v>11</c:v>
                </c:pt>
                <c:pt idx="11">
                  <c:v>12</c:v>
                </c:pt>
                <c:pt idx="12">
                  <c:v>2024.1</c:v>
                </c:pt>
                <c:pt idx="13">
                  <c:v>2</c:v>
                </c:pt>
                <c:pt idx="14">
                  <c:v>3</c:v>
                </c:pt>
                <c:pt idx="15">
                  <c:v>4</c:v>
                </c:pt>
              </c:numCache>
            </c:numRef>
          </c:cat>
          <c:val>
            <c:numRef>
              <c:f>Sheet1!$D$2:$D$35</c:f>
              <c:numCache>
                <c:formatCode>General</c:formatCode>
                <c:ptCount val="16"/>
                <c:pt idx="1">
                  <c:v>4555</c:v>
                </c:pt>
                <c:pt idx="8">
                  <c:v>10707</c:v>
                </c:pt>
                <c:pt idx="9">
                  <c:v>3536</c:v>
                </c:pt>
                <c:pt idx="11">
                  <c:v>1590</c:v>
                </c:pt>
                <c:pt idx="12">
                  <c:v>3573</c:v>
                </c:pt>
                <c:pt idx="14">
                  <c:v>7625</c:v>
                </c:pt>
              </c:numCache>
            </c:numRef>
          </c:val>
          <c:smooth val="0"/>
          <c:extLst xmlns:c16r2="http://schemas.microsoft.com/office/drawing/2015/06/chart">
            <c:ext xmlns:c16="http://schemas.microsoft.com/office/drawing/2014/chart" uri="{C3380CC4-5D6E-409C-BE32-E72D297353CC}">
              <c16:uniqueId val="{0000000F-529E-4CC7-8B54-9C85B9F69836}"/>
            </c:ext>
          </c:extLst>
        </c:ser>
        <c:dLbls>
          <c:showLegendKey val="0"/>
          <c:showVal val="0"/>
          <c:showCatName val="0"/>
          <c:showSerName val="0"/>
          <c:showPercent val="0"/>
          <c:showBubbleSize val="0"/>
        </c:dLbls>
        <c:marker val="1"/>
        <c:smooth val="0"/>
        <c:axId val="159979776"/>
        <c:axId val="159985664"/>
      </c:lineChart>
      <c:catAx>
        <c:axId val="159644672"/>
        <c:scaling>
          <c:orientation val="minMax"/>
        </c:scaling>
        <c:delete val="0"/>
        <c:axPos val="b"/>
        <c:numFmt formatCode="@" sourceLinked="0"/>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159978240"/>
        <c:crosses val="autoZero"/>
        <c:auto val="1"/>
        <c:lblAlgn val="ctr"/>
        <c:lblOffset val="100"/>
        <c:noMultiLvlLbl val="0"/>
      </c:catAx>
      <c:valAx>
        <c:axId val="159978240"/>
        <c:scaling>
          <c:orientation val="minMax"/>
        </c:scaling>
        <c:delete val="0"/>
        <c:axPos val="l"/>
        <c:majorGridlines>
          <c:spPr>
            <a:ln w="6350" cap="flat" cmpd="sng" algn="ctr">
              <a:noFill/>
              <a:prstDash val="solid"/>
              <a:round/>
            </a:ln>
          </c:spPr>
        </c:majorGridlines>
        <c:numFmt formatCode="0_ " sourceLinked="0"/>
        <c:majorTickMark val="out"/>
        <c:minorTickMark val="none"/>
        <c:tickLblPos val="nextTo"/>
        <c:spPr>
          <a:ln/>
        </c:spPr>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159644672"/>
        <c:crosses val="autoZero"/>
        <c:crossBetween val="between"/>
      </c:valAx>
      <c:catAx>
        <c:axId val="159979776"/>
        <c:scaling>
          <c:orientation val="minMax"/>
        </c:scaling>
        <c:delete val="1"/>
        <c:axPos val="b"/>
        <c:numFmt formatCode="General" sourceLinked="1"/>
        <c:majorTickMark val="out"/>
        <c:minorTickMark val="none"/>
        <c:tickLblPos val="none"/>
        <c:crossAx val="159985664"/>
        <c:crosses val="autoZero"/>
        <c:auto val="1"/>
        <c:lblAlgn val="ctr"/>
        <c:lblOffset val="100"/>
        <c:noMultiLvlLbl val="0"/>
      </c:catAx>
      <c:valAx>
        <c:axId val="159985664"/>
        <c:scaling>
          <c:orientation val="minMax"/>
        </c:scaling>
        <c:delete val="0"/>
        <c:axPos val="r"/>
        <c:numFmt formatCode="General" sourceLinked="1"/>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159979776"/>
        <c:crosses val="max"/>
        <c:crossBetween val="between"/>
        <c:majorUnit val="3000"/>
      </c:valAx>
    </c:plotArea>
    <c:legend>
      <c:legendPos val="b"/>
      <c:layout>
        <c:manualLayout>
          <c:xMode val="edge"/>
          <c:yMode val="edge"/>
          <c:x val="0.29058209341355501"/>
          <c:y val="0.87086868442412169"/>
          <c:w val="0.42229180071951838"/>
          <c:h val="0.12913131557587817"/>
        </c:manualLayout>
      </c:layout>
      <c:overlay val="0"/>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0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4578483931338597E-2"/>
          <c:y val="0.16109671034311779"/>
          <c:w val="0.91934203535367853"/>
          <c:h val="0.60528175791253114"/>
        </c:manualLayout>
      </c:layout>
      <c:barChart>
        <c:barDir val="col"/>
        <c:grouping val="clustered"/>
        <c:varyColors val="0"/>
        <c:ser>
          <c:idx val="0"/>
          <c:order val="0"/>
          <c:tx>
            <c:strRef>
              <c:f>Sheet1!$B$1</c:f>
              <c:strCache>
                <c:ptCount val="1"/>
                <c:pt idx="0">
                  <c:v>土地供应面积（万㎡）</c:v>
                </c:pt>
              </c:strCache>
            </c:strRef>
          </c:tx>
          <c:spPr>
            <a:solidFill>
              <a:schemeClr val="accent5">
                <a:lumMod val="50000"/>
              </a:schemeClr>
            </a:solidFill>
          </c:spPr>
          <c:invertIfNegative val="0"/>
          <c:dLbls>
            <c:delete val="1"/>
          </c:dLbls>
          <c:cat>
            <c:strRef>
              <c:f>Sheet1!$A$2:$A$5</c:f>
              <c:strCache>
                <c:ptCount val="4"/>
                <c:pt idx="0">
                  <c:v>环翠区</c:v>
                </c:pt>
                <c:pt idx="1">
                  <c:v>高区</c:v>
                </c:pt>
                <c:pt idx="2">
                  <c:v>经区</c:v>
                </c:pt>
                <c:pt idx="3">
                  <c:v>临港区</c:v>
                </c:pt>
              </c:strCache>
            </c:strRef>
          </c:cat>
          <c:val>
            <c:numRef>
              <c:f>Sheet1!$B$2:$B$5</c:f>
              <c:numCache>
                <c:formatCode>0.0</c:formatCode>
                <c:ptCount val="4"/>
                <c:pt idx="0">
                  <c:v>0.92310000000000003</c:v>
                </c:pt>
                <c:pt idx="1">
                  <c:v>0</c:v>
                </c:pt>
                <c:pt idx="2">
                  <c:v>0</c:v>
                </c:pt>
                <c:pt idx="3">
                  <c:v>0</c:v>
                </c:pt>
              </c:numCache>
            </c:numRef>
          </c:val>
          <c:extLst xmlns:c16r2="http://schemas.microsoft.com/office/drawing/2015/06/chart">
            <c:ext xmlns:c16="http://schemas.microsoft.com/office/drawing/2014/chart" uri="{C3380CC4-5D6E-409C-BE32-E72D297353CC}">
              <c16:uniqueId val="{00000000-9DD8-4B46-B36D-8B806C826273}"/>
            </c:ext>
          </c:extLst>
        </c:ser>
        <c:ser>
          <c:idx val="1"/>
          <c:order val="1"/>
          <c:tx>
            <c:strRef>
              <c:f>Sheet1!$C$1</c:f>
              <c:strCache>
                <c:ptCount val="1"/>
                <c:pt idx="0">
                  <c:v>土地成交面积（万㎡）</c:v>
                </c:pt>
              </c:strCache>
            </c:strRef>
          </c:tx>
          <c:spPr>
            <a:solidFill>
              <a:srgbClr val="C00000"/>
            </a:solidFill>
          </c:spPr>
          <c:invertIfNegative val="0"/>
          <c:dLbls>
            <c:delete val="1"/>
          </c:dLbls>
          <c:cat>
            <c:strRef>
              <c:f>Sheet1!$A$2:$A$5</c:f>
              <c:strCache>
                <c:ptCount val="4"/>
                <c:pt idx="0">
                  <c:v>环翠区</c:v>
                </c:pt>
                <c:pt idx="1">
                  <c:v>高区</c:v>
                </c:pt>
                <c:pt idx="2">
                  <c:v>经区</c:v>
                </c:pt>
                <c:pt idx="3">
                  <c:v>临港区</c:v>
                </c:pt>
              </c:strCache>
            </c:strRef>
          </c:cat>
          <c:val>
            <c:numRef>
              <c:f>Sheet1!$C$2:$C$5</c:f>
              <c:numCache>
                <c:formatCode>0.0</c:formatCode>
                <c:ptCount val="4"/>
                <c:pt idx="0">
                  <c:v>0</c:v>
                </c:pt>
                <c:pt idx="1">
                  <c:v>0</c:v>
                </c:pt>
                <c:pt idx="2">
                  <c:v>0</c:v>
                </c:pt>
                <c:pt idx="3">
                  <c:v>0</c:v>
                </c:pt>
              </c:numCache>
            </c:numRef>
          </c:val>
          <c:extLst xmlns:c16r2="http://schemas.microsoft.com/office/drawing/2015/06/chart">
            <c:ext xmlns:c16="http://schemas.microsoft.com/office/drawing/2014/chart" uri="{C3380CC4-5D6E-409C-BE32-E72D297353CC}">
              <c16:uniqueId val="{00000001-9DD8-4B46-B36D-8B806C826273}"/>
            </c:ext>
          </c:extLst>
        </c:ser>
        <c:dLbls>
          <c:showLegendKey val="0"/>
          <c:showVal val="1"/>
          <c:showCatName val="0"/>
          <c:showSerName val="0"/>
          <c:showPercent val="0"/>
          <c:showBubbleSize val="0"/>
        </c:dLbls>
        <c:gapWidth val="75"/>
        <c:axId val="160010240"/>
        <c:axId val="160012928"/>
      </c:barChart>
      <c:lineChart>
        <c:grouping val="standard"/>
        <c:varyColors val="0"/>
        <c:ser>
          <c:idx val="2"/>
          <c:order val="2"/>
          <c:tx>
            <c:strRef>
              <c:f>Sheet1!$D$1</c:f>
              <c:strCache>
                <c:ptCount val="1"/>
                <c:pt idx="0">
                  <c:v>成交楼板价（元/㎡）</c:v>
                </c:pt>
              </c:strCache>
            </c:strRef>
          </c:tx>
          <c:spPr>
            <a:ln w="28575" cap="rnd" cmpd="sng" algn="ctr">
              <a:solidFill>
                <a:schemeClr val="accent6">
                  <a:lumMod val="75000"/>
                </a:schemeClr>
              </a:solidFill>
              <a:prstDash val="solid"/>
              <a:round/>
            </a:ln>
          </c:spPr>
          <c:marker>
            <c:spPr>
              <a:solidFill>
                <a:schemeClr val="accent6">
                  <a:lumMod val="75000"/>
                </a:schemeClr>
              </a:solidFill>
              <a:ln w="9525" cap="flat" cmpd="sng" algn="ctr">
                <a:solidFill>
                  <a:schemeClr val="accent6">
                    <a:lumMod val="75000"/>
                  </a:schemeClr>
                </a:solidFill>
                <a:prstDash val="solid"/>
                <a:round/>
              </a:ln>
            </c:spPr>
          </c:marker>
          <c:dLbls>
            <c:dLbl>
              <c:idx val="0"/>
              <c:dLblPos val="ct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9DD8-4B46-B36D-8B806C826273}"/>
                </c:ext>
              </c:extLst>
            </c:dLbl>
            <c:dLbl>
              <c:idx val="1"/>
              <c:layout>
                <c:manualLayout>
                  <c:x val="-2.4441955695830516E-2"/>
                  <c:y val="2.156163972935039E-3"/>
                </c:manualLayout>
              </c:layout>
              <c:dLblPos val="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3.2391421054969102E-2"/>
                      <c:h val="8.2440925486975222E-2"/>
                    </c:manualLayout>
                  </c15:layout>
                </c:ext>
                <c:ext xmlns:c16="http://schemas.microsoft.com/office/drawing/2014/chart" uri="{C3380CC4-5D6E-409C-BE32-E72D297353CC}">
                  <c16:uniqueId val="{00000000-A93D-4BC8-96E6-B8CDF267627E}"/>
                </c:ext>
              </c:extLst>
            </c:dLbl>
            <c:spPr>
              <a:noFill/>
              <a:ln>
                <a:noFill/>
              </a:ln>
              <a:effectLst/>
            </c:spPr>
            <c:txPr>
              <a:bodyPr rot="0" vert="horz"/>
              <a:lstStyle/>
              <a:p>
                <a:pPr>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环翠区</c:v>
                </c:pt>
                <c:pt idx="1">
                  <c:v>高区</c:v>
                </c:pt>
                <c:pt idx="2">
                  <c:v>经区</c:v>
                </c:pt>
                <c:pt idx="3">
                  <c:v>临港区</c:v>
                </c:pt>
              </c:strCache>
            </c:strRef>
          </c:cat>
          <c:val>
            <c:numRef>
              <c:f>Sheet1!$D$2:$D$5</c:f>
              <c:numCache>
                <c:formatCode>General</c:formatCode>
                <c:ptCount val="4"/>
              </c:numCache>
            </c:numRef>
          </c:val>
          <c:smooth val="0"/>
          <c:extLst xmlns:c16r2="http://schemas.microsoft.com/office/drawing/2015/06/chart">
            <c:ext xmlns:c16="http://schemas.microsoft.com/office/drawing/2014/chart" uri="{C3380CC4-5D6E-409C-BE32-E72D297353CC}">
              <c16:uniqueId val="{00000003-9DD8-4B46-B36D-8B806C826273}"/>
            </c:ext>
          </c:extLst>
        </c:ser>
        <c:dLbls>
          <c:showLegendKey val="0"/>
          <c:showVal val="1"/>
          <c:showCatName val="0"/>
          <c:showSerName val="0"/>
          <c:showPercent val="0"/>
          <c:showBubbleSize val="0"/>
        </c:dLbls>
        <c:marker val="1"/>
        <c:smooth val="0"/>
        <c:axId val="160039296"/>
        <c:axId val="160040832"/>
      </c:lineChart>
      <c:catAx>
        <c:axId val="160010240"/>
        <c:scaling>
          <c:orientation val="minMax"/>
        </c:scaling>
        <c:delete val="0"/>
        <c:axPos val="b"/>
        <c:numFmt formatCode="General" sourceLinked="0"/>
        <c:majorTickMark val="none"/>
        <c:minorTickMark val="none"/>
        <c:tickLblPos val="nextTo"/>
        <c:txPr>
          <a:bodyPr rot="-60000000" vert="horz"/>
          <a:lstStyle/>
          <a:p>
            <a:pPr>
              <a:defRPr/>
            </a:pPr>
            <a:endParaRPr lang="zh-CN"/>
          </a:p>
        </c:txPr>
        <c:crossAx val="160012928"/>
        <c:crosses val="autoZero"/>
        <c:auto val="1"/>
        <c:lblAlgn val="ctr"/>
        <c:lblOffset val="100"/>
        <c:noMultiLvlLbl val="0"/>
      </c:catAx>
      <c:valAx>
        <c:axId val="160012928"/>
        <c:scaling>
          <c:orientation val="minMax"/>
        </c:scaling>
        <c:delete val="0"/>
        <c:axPos val="l"/>
        <c:numFmt formatCode="0_ " sourceLinked="0"/>
        <c:majorTickMark val="out"/>
        <c:minorTickMark val="none"/>
        <c:tickLblPos val="nextTo"/>
        <c:txPr>
          <a:bodyPr rot="-60000000" vert="horz"/>
          <a:lstStyle/>
          <a:p>
            <a:pPr>
              <a:defRPr/>
            </a:pPr>
            <a:endParaRPr lang="zh-CN"/>
          </a:p>
        </c:txPr>
        <c:crossAx val="160010240"/>
        <c:crosses val="autoZero"/>
        <c:crossBetween val="between"/>
        <c:majorUnit val="1"/>
      </c:valAx>
      <c:catAx>
        <c:axId val="160039296"/>
        <c:scaling>
          <c:orientation val="minMax"/>
        </c:scaling>
        <c:delete val="1"/>
        <c:axPos val="b"/>
        <c:numFmt formatCode="General" sourceLinked="1"/>
        <c:majorTickMark val="out"/>
        <c:minorTickMark val="none"/>
        <c:tickLblPos val="none"/>
        <c:crossAx val="160040832"/>
        <c:crosses val="autoZero"/>
        <c:auto val="1"/>
        <c:lblAlgn val="ctr"/>
        <c:lblOffset val="100"/>
        <c:noMultiLvlLbl val="0"/>
      </c:catAx>
      <c:valAx>
        <c:axId val="160040832"/>
        <c:scaling>
          <c:orientation val="minMax"/>
        </c:scaling>
        <c:delete val="0"/>
        <c:axPos val="r"/>
        <c:numFmt formatCode="0_ " sourceLinked="0"/>
        <c:majorTickMark val="out"/>
        <c:minorTickMark val="none"/>
        <c:tickLblPos val="nextTo"/>
        <c:txPr>
          <a:bodyPr rot="-60000000" vert="horz"/>
          <a:lstStyle/>
          <a:p>
            <a:pPr>
              <a:defRPr/>
            </a:pPr>
            <a:endParaRPr lang="zh-CN"/>
          </a:p>
        </c:txPr>
        <c:crossAx val="160039296"/>
        <c:crosses val="max"/>
        <c:crossBetween val="between"/>
        <c:majorUnit val="1000"/>
      </c:valAx>
    </c:plotArea>
    <c:legend>
      <c:legendPos val="b"/>
      <c:layout>
        <c:manualLayout>
          <c:xMode val="edge"/>
          <c:yMode val="edge"/>
          <c:x val="0.20171258707935283"/>
          <c:y val="0.87973921397030896"/>
          <c:w val="0.58850557080941246"/>
          <c:h val="0.12026078602969199"/>
        </c:manualLayout>
      </c:layout>
      <c:overlay val="0"/>
      <c:txPr>
        <a:bodyPr rot="0" vert="horz"/>
        <a:lstStyle/>
        <a:p>
          <a:pPr>
            <a:defRPr/>
          </a:pPr>
          <a:endParaRPr lang="zh-CN"/>
        </a:p>
      </c:txPr>
    </c:legend>
    <c:plotVisOnly val="1"/>
    <c:dispBlanksAs val="gap"/>
    <c:showDLblsOverMax val="0"/>
  </c:chart>
  <c:txPr>
    <a:bodyPr/>
    <a:lstStyle/>
    <a:p>
      <a:pPr>
        <a:defRPr lang="zh-CN" sz="1000">
          <a:latin typeface="微软雅黑" panose="020B0503020204020204" pitchFamily="34" charset="-122"/>
          <a:ea typeface="微软雅黑" panose="020B0503020204020204" pitchFamily="34" charset="-122"/>
        </a:defRPr>
      </a:pPr>
      <a:endParaRPr lang="zh-CN"/>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5132867684588997E-2"/>
          <c:y val="1.8636954187676094E-2"/>
          <c:w val="0.95486712868972745"/>
          <c:h val="0.85109076273205275"/>
        </c:manualLayout>
      </c:layout>
      <c:barChart>
        <c:barDir val="col"/>
        <c:grouping val="clustered"/>
        <c:varyColors val="0"/>
        <c:ser>
          <c:idx val="0"/>
          <c:order val="0"/>
          <c:tx>
            <c:strRef>
              <c:f>Sheet1!$B$1</c:f>
              <c:strCache>
                <c:ptCount val="1"/>
                <c:pt idx="0">
                  <c:v>外地购房比例（%）</c:v>
                </c:pt>
              </c:strCache>
            </c:strRef>
          </c:tx>
          <c:spPr>
            <a:solidFill>
              <a:srgbClr val="C00000"/>
            </a:solidFill>
          </c:spPr>
          <c:invertIfNegative val="0"/>
          <c:dLbls>
            <c:spPr>
              <a:noFill/>
              <a:ln>
                <a:noFill/>
              </a:ln>
              <a:effectLst/>
            </c:spPr>
            <c:txPr>
              <a:bodyPr wrap="square" lIns="38100" tIns="19050" rIns="38100" bIns="19050" anchor="ctr">
                <a:spAutoFit/>
              </a:bodyPr>
              <a:lstStyle/>
              <a:p>
                <a:pPr>
                  <a:defRPr sz="800"/>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ext>
            </c:extLst>
          </c:dLbls>
          <c:cat>
            <c:numRef>
              <c:f>Sheet1!$A$2:$A$28</c:f>
              <c:numCache>
                <c:formatCode>General</c:formatCode>
                <c:ptCount val="27"/>
                <c:pt idx="0">
                  <c:v>2022.1</c:v>
                </c:pt>
                <c:pt idx="1">
                  <c:v>2</c:v>
                </c:pt>
                <c:pt idx="2">
                  <c:v>3</c:v>
                </c:pt>
                <c:pt idx="3">
                  <c:v>4</c:v>
                </c:pt>
                <c:pt idx="4">
                  <c:v>5</c:v>
                </c:pt>
                <c:pt idx="5">
                  <c:v>6</c:v>
                </c:pt>
                <c:pt idx="6">
                  <c:v>7</c:v>
                </c:pt>
                <c:pt idx="7">
                  <c:v>8</c:v>
                </c:pt>
                <c:pt idx="8">
                  <c:v>9</c:v>
                </c:pt>
                <c:pt idx="9">
                  <c:v>10</c:v>
                </c:pt>
                <c:pt idx="10">
                  <c:v>11</c:v>
                </c:pt>
                <c:pt idx="11">
                  <c:v>12</c:v>
                </c:pt>
                <c:pt idx="12">
                  <c:v>2023.1</c:v>
                </c:pt>
                <c:pt idx="13">
                  <c:v>2</c:v>
                </c:pt>
                <c:pt idx="14">
                  <c:v>3</c:v>
                </c:pt>
                <c:pt idx="15">
                  <c:v>4</c:v>
                </c:pt>
                <c:pt idx="16">
                  <c:v>5</c:v>
                </c:pt>
                <c:pt idx="17">
                  <c:v>6</c:v>
                </c:pt>
                <c:pt idx="18">
                  <c:v>7</c:v>
                </c:pt>
                <c:pt idx="19">
                  <c:v>8</c:v>
                </c:pt>
                <c:pt idx="20">
                  <c:v>9</c:v>
                </c:pt>
                <c:pt idx="21">
                  <c:v>10</c:v>
                </c:pt>
                <c:pt idx="22">
                  <c:v>11</c:v>
                </c:pt>
                <c:pt idx="23">
                  <c:v>12</c:v>
                </c:pt>
                <c:pt idx="24">
                  <c:v>24.1</c:v>
                </c:pt>
                <c:pt idx="25">
                  <c:v>2</c:v>
                </c:pt>
                <c:pt idx="26">
                  <c:v>3</c:v>
                </c:pt>
              </c:numCache>
            </c:numRef>
          </c:cat>
          <c:val>
            <c:numRef>
              <c:f>Sheet1!$B$2:$B$28</c:f>
              <c:numCache>
                <c:formatCode>0.00%</c:formatCode>
                <c:ptCount val="27"/>
                <c:pt idx="0">
                  <c:v>0.30049999999999999</c:v>
                </c:pt>
                <c:pt idx="1">
                  <c:v>0.35270000000000001</c:v>
                </c:pt>
                <c:pt idx="2">
                  <c:v>0.34699999999999998</c:v>
                </c:pt>
                <c:pt idx="3">
                  <c:v>0.30890000000000001</c:v>
                </c:pt>
                <c:pt idx="4">
                  <c:v>0.3357</c:v>
                </c:pt>
                <c:pt idx="5">
                  <c:v>0.2676</c:v>
                </c:pt>
                <c:pt idx="6">
                  <c:v>0.37940000000000002</c:v>
                </c:pt>
                <c:pt idx="7">
                  <c:v>0.3931</c:v>
                </c:pt>
                <c:pt idx="8">
                  <c:v>0.40749999999999997</c:v>
                </c:pt>
                <c:pt idx="9">
                  <c:v>0.42620000000000002</c:v>
                </c:pt>
                <c:pt idx="10">
                  <c:v>0.34539999999999998</c:v>
                </c:pt>
                <c:pt idx="11">
                  <c:v>0.38750000000000001</c:v>
                </c:pt>
                <c:pt idx="12">
                  <c:v>0.40786488591030201</c:v>
                </c:pt>
                <c:pt idx="13">
                  <c:v>0.40839999999999999</c:v>
                </c:pt>
                <c:pt idx="14">
                  <c:v>0.31230000000000002</c:v>
                </c:pt>
                <c:pt idx="15">
                  <c:v>0.33879999999999999</c:v>
                </c:pt>
                <c:pt idx="16">
                  <c:v>0.33550000000000002</c:v>
                </c:pt>
                <c:pt idx="17">
                  <c:v>0.16400000000000001</c:v>
                </c:pt>
                <c:pt idx="18">
                  <c:v>0.34260000000000002</c:v>
                </c:pt>
                <c:pt idx="19">
                  <c:v>0.34449999999999997</c:v>
                </c:pt>
                <c:pt idx="20">
                  <c:v>0.37190000000000001</c:v>
                </c:pt>
                <c:pt idx="21">
                  <c:v>0.37080000000000002</c:v>
                </c:pt>
                <c:pt idx="22">
                  <c:v>0.30530000000000002</c:v>
                </c:pt>
                <c:pt idx="23">
                  <c:v>0.27460000000000001</c:v>
                </c:pt>
                <c:pt idx="24">
                  <c:v>0.38829999999999998</c:v>
                </c:pt>
                <c:pt idx="25">
                  <c:v>0.43269999999999997</c:v>
                </c:pt>
                <c:pt idx="26">
                  <c:v>0.2092</c:v>
                </c:pt>
              </c:numCache>
            </c:numRef>
          </c:val>
          <c:extLst xmlns:c16r2="http://schemas.microsoft.com/office/drawing/2015/06/chart">
            <c:ext xmlns:c16="http://schemas.microsoft.com/office/drawing/2014/chart" uri="{C3380CC4-5D6E-409C-BE32-E72D297353CC}">
              <c16:uniqueId val="{00000000-EFC0-4E30-929D-C548DF16FC68}"/>
            </c:ext>
          </c:extLst>
        </c:ser>
        <c:dLbls>
          <c:showLegendKey val="0"/>
          <c:showVal val="1"/>
          <c:showCatName val="0"/>
          <c:showSerName val="0"/>
          <c:showPercent val="0"/>
          <c:showBubbleSize val="0"/>
        </c:dLbls>
        <c:gapWidth val="75"/>
        <c:axId val="213015168"/>
        <c:axId val="213267968"/>
      </c:barChart>
      <c:catAx>
        <c:axId val="213015168"/>
        <c:scaling>
          <c:orientation val="minMax"/>
        </c:scaling>
        <c:delete val="0"/>
        <c:axPos val="b"/>
        <c:numFmt formatCode="General" sourceLinked="1"/>
        <c:majorTickMark val="none"/>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213267968"/>
        <c:crosses val="autoZero"/>
        <c:auto val="1"/>
        <c:lblAlgn val="ctr"/>
        <c:lblOffset val="100"/>
        <c:noMultiLvlLbl val="0"/>
      </c:catAx>
      <c:valAx>
        <c:axId val="213267968"/>
        <c:scaling>
          <c:orientation val="minMax"/>
          <c:max val="1"/>
        </c:scaling>
        <c:delete val="0"/>
        <c:axPos val="l"/>
        <c:numFmt formatCode="0%" sourceLinked="0"/>
        <c:majorTickMark val="out"/>
        <c:minorTickMark val="none"/>
        <c:tickLblPos val="nextTo"/>
        <c:txPr>
          <a:bodyPr rot="-6000000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213015168"/>
        <c:crosses val="autoZero"/>
        <c:crossBetween val="between"/>
      </c:valAx>
    </c:plotArea>
    <c:legend>
      <c:legendPos val="b"/>
      <c:layout>
        <c:manualLayout>
          <c:xMode val="edge"/>
          <c:yMode val="edge"/>
          <c:x val="0.20172530893919841"/>
          <c:y val="0.93775170816198605"/>
          <c:w val="0.59424389348662476"/>
          <c:h val="5.95492365073799E-2"/>
        </c:manualLayout>
      </c:layout>
      <c:overlay val="0"/>
      <c:txPr>
        <a:bodyPr rot="0" spcFirstLastPara="0" vertOverflow="ellipsis" vert="horz" wrap="square" anchor="ctr" anchorCtr="1"/>
        <a:lstStyle/>
        <a:p>
          <a:pPr>
            <a:defRPr lang="zh-CN" sz="1000" b="0"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legend>
    <c:plotVisOnly val="1"/>
    <c:dispBlanksAs val="gap"/>
    <c:showDLblsOverMax val="0"/>
  </c:chart>
  <c:txPr>
    <a:bodyPr/>
    <a:lstStyle/>
    <a:p>
      <a:pPr>
        <a:defRPr lang="zh-CN" sz="1000">
          <a:latin typeface="微软雅黑" panose="020B0503020204020204" pitchFamily="34" charset="-122"/>
          <a:ea typeface="微软雅黑" panose="020B0503020204020204" pitchFamily="34" charset="-122"/>
        </a:defRPr>
      </a:pPr>
      <a:endParaRPr lang="zh-CN"/>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079552972755097E-2"/>
          <c:y val="1.8636954187676094E-2"/>
          <c:w val="0.9169235742400802"/>
          <c:h val="0.52067075153436571"/>
        </c:manualLayout>
      </c:layout>
      <c:barChart>
        <c:barDir val="col"/>
        <c:grouping val="clustered"/>
        <c:varyColors val="0"/>
        <c:ser>
          <c:idx val="0"/>
          <c:order val="0"/>
          <c:tx>
            <c:strRef>
              <c:f>Sheet1!$B$1</c:f>
              <c:strCache>
                <c:ptCount val="1"/>
                <c:pt idx="0">
                  <c:v>供应面积（万㎡）</c:v>
                </c:pt>
              </c:strCache>
            </c:strRef>
          </c:tx>
          <c:spPr>
            <a:solidFill>
              <a:schemeClr val="accent5">
                <a:lumMod val="50000"/>
              </a:schemeClr>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Sheet1!$B$2:$B$15</c:f>
              <c:numCache>
                <c:formatCode>0.0_ </c:formatCode>
                <c:ptCount val="14"/>
                <c:pt idx="0">
                  <c:v>0</c:v>
                </c:pt>
                <c:pt idx="1">
                  <c:v>0</c:v>
                </c:pt>
                <c:pt idx="2">
                  <c:v>0</c:v>
                </c:pt>
                <c:pt idx="3">
                  <c:v>0</c:v>
                </c:pt>
                <c:pt idx="4">
                  <c:v>0</c:v>
                </c:pt>
                <c:pt idx="5">
                  <c:v>0</c:v>
                </c:pt>
                <c:pt idx="6">
                  <c:v>0</c:v>
                </c:pt>
                <c:pt idx="7">
                  <c:v>0</c:v>
                </c:pt>
                <c:pt idx="8">
                  <c:v>0</c:v>
                </c:pt>
                <c:pt idx="9">
                  <c:v>0</c:v>
                </c:pt>
                <c:pt idx="10">
                  <c:v>0</c:v>
                </c:pt>
                <c:pt idx="11">
                  <c:v>0</c:v>
                </c:pt>
                <c:pt idx="12">
                  <c:v>0</c:v>
                </c:pt>
                <c:pt idx="13">
                  <c:v>0</c:v>
                </c:pt>
              </c:numCache>
            </c:numRef>
          </c:val>
          <c:extLst xmlns:c16r2="http://schemas.microsoft.com/office/drawing/2015/06/chart">
            <c:ext xmlns:c16="http://schemas.microsoft.com/office/drawing/2014/chart" uri="{C3380CC4-5D6E-409C-BE32-E72D297353CC}">
              <c16:uniqueId val="{00000000-EFC0-4E30-929D-C548DF16FC68}"/>
            </c:ext>
          </c:extLst>
        </c:ser>
        <c:ser>
          <c:idx val="1"/>
          <c:order val="1"/>
          <c:tx>
            <c:strRef>
              <c:f>Sheet1!$C$1</c:f>
              <c:strCache>
                <c:ptCount val="1"/>
                <c:pt idx="0">
                  <c:v>成交面积（万㎡）</c:v>
                </c:pt>
              </c:strCache>
            </c:strRef>
          </c:tx>
          <c:spPr>
            <a:solidFill>
              <a:srgbClr val="C00000"/>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Sheet1!$C$2:$C$15</c:f>
              <c:numCache>
                <c:formatCode>0.0_ </c:formatCode>
                <c:ptCount val="14"/>
                <c:pt idx="0">
                  <c:v>5.1499999999999997E-2</c:v>
                </c:pt>
                <c:pt idx="1">
                  <c:v>0.18290000000000001</c:v>
                </c:pt>
                <c:pt idx="2">
                  <c:v>0.12640000000000001</c:v>
                </c:pt>
                <c:pt idx="3">
                  <c:v>0.12859999999999999</c:v>
                </c:pt>
                <c:pt idx="4">
                  <c:v>9.9199999999999997E-2</c:v>
                </c:pt>
                <c:pt idx="5">
                  <c:v>4.0099999999999997E-2</c:v>
                </c:pt>
                <c:pt idx="6">
                  <c:v>0</c:v>
                </c:pt>
                <c:pt idx="7">
                  <c:v>0</c:v>
                </c:pt>
                <c:pt idx="8">
                  <c:v>1.7299999999999999E-2</c:v>
                </c:pt>
                <c:pt idx="9">
                  <c:v>1.9199999999999998E-2</c:v>
                </c:pt>
                <c:pt idx="10">
                  <c:v>0</c:v>
                </c:pt>
                <c:pt idx="11">
                  <c:v>2.2200000000000001E-2</c:v>
                </c:pt>
                <c:pt idx="12">
                  <c:v>0</c:v>
                </c:pt>
                <c:pt idx="13">
                  <c:v>0</c:v>
                </c:pt>
              </c:numCache>
            </c:numRef>
          </c:val>
          <c:extLst xmlns:c16r2="http://schemas.microsoft.com/office/drawing/2015/06/chart">
            <c:ext xmlns:c16="http://schemas.microsoft.com/office/drawing/2014/chart" uri="{C3380CC4-5D6E-409C-BE32-E72D297353CC}">
              <c16:uniqueId val="{00000001-EFC0-4E30-929D-C548DF16FC68}"/>
            </c:ext>
          </c:extLst>
        </c:ser>
        <c:dLbls>
          <c:showLegendKey val="0"/>
          <c:showVal val="1"/>
          <c:showCatName val="0"/>
          <c:showSerName val="0"/>
          <c:showPercent val="0"/>
          <c:showBubbleSize val="0"/>
        </c:dLbls>
        <c:gapWidth val="75"/>
        <c:axId val="213383040"/>
        <c:axId val="217977600"/>
      </c:barChart>
      <c:lineChart>
        <c:grouping val="standard"/>
        <c:varyColors val="0"/>
        <c:ser>
          <c:idx val="2"/>
          <c:order val="2"/>
          <c:tx>
            <c:strRef>
              <c:f>Sheet1!$D$1</c:f>
              <c:strCache>
                <c:ptCount val="1"/>
                <c:pt idx="0">
                  <c:v>成交均价（元/㎡）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Sheet1!$D$2:$D$15</c:f>
              <c:numCache>
                <c:formatCode>General</c:formatCode>
                <c:ptCount val="14"/>
                <c:pt idx="0">
                  <c:v>5887</c:v>
                </c:pt>
                <c:pt idx="1">
                  <c:v>5948</c:v>
                </c:pt>
                <c:pt idx="2">
                  <c:v>5589</c:v>
                </c:pt>
                <c:pt idx="3">
                  <c:v>6303</c:v>
                </c:pt>
                <c:pt idx="4">
                  <c:v>7291</c:v>
                </c:pt>
                <c:pt idx="5">
                  <c:v>5775</c:v>
                </c:pt>
                <c:pt idx="8">
                  <c:v>11651</c:v>
                </c:pt>
                <c:pt idx="9">
                  <c:v>15575</c:v>
                </c:pt>
                <c:pt idx="11">
                  <c:v>13083</c:v>
                </c:pt>
              </c:numCache>
            </c:numRef>
          </c:val>
          <c:smooth val="0"/>
          <c:extLst xmlns:c16r2="http://schemas.microsoft.com/office/drawing/2015/06/chart">
            <c:ext xmlns:c16="http://schemas.microsoft.com/office/drawing/2014/chart" uri="{C3380CC4-5D6E-409C-BE32-E72D297353CC}">
              <c16:uniqueId val="{00000002-EFC0-4E30-929D-C548DF16FC68}"/>
            </c:ext>
          </c:extLst>
        </c:ser>
        <c:dLbls>
          <c:showLegendKey val="0"/>
          <c:showVal val="1"/>
          <c:showCatName val="0"/>
          <c:showSerName val="0"/>
          <c:showPercent val="0"/>
          <c:showBubbleSize val="0"/>
        </c:dLbls>
        <c:marker val="1"/>
        <c:smooth val="0"/>
        <c:axId val="217979136"/>
        <c:axId val="217985024"/>
      </c:lineChart>
      <c:catAx>
        <c:axId val="213383040"/>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217977600"/>
        <c:crosses val="autoZero"/>
        <c:auto val="1"/>
        <c:lblAlgn val="ctr"/>
        <c:lblOffset val="100"/>
        <c:noMultiLvlLbl val="0"/>
      </c:catAx>
      <c:valAx>
        <c:axId val="217977600"/>
        <c:scaling>
          <c:orientation val="minMax"/>
        </c:scaling>
        <c:delete val="0"/>
        <c:axPos val="l"/>
        <c:numFmt formatCode="0.0_ " sourceLinked="0"/>
        <c:majorTickMark val="out"/>
        <c:minorTickMark val="none"/>
        <c:tickLblPos val="nextTo"/>
        <c:txPr>
          <a:bodyPr rot="-60000000" vert="horz"/>
          <a:lstStyle/>
          <a:p>
            <a:pPr>
              <a:defRPr/>
            </a:pPr>
            <a:endParaRPr lang="zh-CN"/>
          </a:p>
        </c:txPr>
        <c:crossAx val="213383040"/>
        <c:crosses val="autoZero"/>
        <c:crossBetween val="between"/>
      </c:valAx>
      <c:catAx>
        <c:axId val="217979136"/>
        <c:scaling>
          <c:orientation val="minMax"/>
        </c:scaling>
        <c:delete val="1"/>
        <c:axPos val="b"/>
        <c:numFmt formatCode="General" sourceLinked="1"/>
        <c:majorTickMark val="out"/>
        <c:minorTickMark val="none"/>
        <c:tickLblPos val="none"/>
        <c:crossAx val="217985024"/>
        <c:crosses val="autoZero"/>
        <c:auto val="1"/>
        <c:lblAlgn val="ctr"/>
        <c:lblOffset val="100"/>
        <c:noMultiLvlLbl val="0"/>
      </c:catAx>
      <c:valAx>
        <c:axId val="217985024"/>
        <c:scaling>
          <c:orientation val="minMax"/>
          <c:min val="0"/>
        </c:scaling>
        <c:delete val="0"/>
        <c:axPos val="r"/>
        <c:numFmt formatCode="General" sourceLinked="1"/>
        <c:majorTickMark val="out"/>
        <c:minorTickMark val="none"/>
        <c:tickLblPos val="nextTo"/>
        <c:txPr>
          <a:bodyPr rot="-60000000" vert="horz"/>
          <a:lstStyle/>
          <a:p>
            <a:pPr>
              <a:defRPr/>
            </a:pPr>
            <a:endParaRPr lang="zh-CN"/>
          </a:p>
        </c:txPr>
        <c:crossAx val="217979136"/>
        <c:crosses val="max"/>
        <c:crossBetween val="between"/>
      </c:valAx>
    </c:plotArea>
    <c:legend>
      <c:legendPos val="b"/>
      <c:layout>
        <c:manualLayout>
          <c:xMode val="edge"/>
          <c:yMode val="edge"/>
          <c:x val="0.16377507721881487"/>
          <c:y val="0.80889951216496758"/>
          <c:w val="0.62795781423102981"/>
          <c:h val="0.1911008447687603"/>
        </c:manualLayout>
      </c:layout>
      <c:overlay val="0"/>
      <c:txPr>
        <a:bodyPr rot="0" vert="horz"/>
        <a:lstStyle/>
        <a:p>
          <a:pPr>
            <a:defRPr/>
          </a:pPr>
          <a:endParaRPr lang="zh-CN"/>
        </a:p>
      </c:txPr>
    </c:legend>
    <c:plotVisOnly val="1"/>
    <c:dispBlanksAs val="gap"/>
    <c:showDLblsOverMax val="0"/>
  </c:chart>
  <c:txPr>
    <a:bodyPr/>
    <a:lstStyle/>
    <a:p>
      <a:pPr>
        <a:defRPr lang="zh-CN" sz="8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4290662589316526E-2"/>
          <c:y val="5.9690438634283902E-2"/>
          <c:w val="0.91551810965154024"/>
          <c:h val="0.56296245577998405"/>
        </c:manualLayout>
      </c:layout>
      <c:barChart>
        <c:barDir val="col"/>
        <c:grouping val="clustered"/>
        <c:varyColors val="0"/>
        <c:ser>
          <c:idx val="0"/>
          <c:order val="0"/>
          <c:tx>
            <c:strRef>
              <c:f>Sheet1!$B$1</c:f>
              <c:strCache>
                <c:ptCount val="1"/>
                <c:pt idx="0">
                  <c:v>供应面积（万㎡）</c:v>
                </c:pt>
              </c:strCache>
            </c:strRef>
          </c:tx>
          <c:spPr>
            <a:solidFill>
              <a:schemeClr val="accent5">
                <a:lumMod val="50000"/>
              </a:schemeClr>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Sheet1!$B$2:$B$15</c:f>
              <c:numCache>
                <c:formatCode>0.0_ </c:formatCode>
                <c:ptCount val="14"/>
                <c:pt idx="0">
                  <c:v>2.4500000000000001E-2</c:v>
                </c:pt>
                <c:pt idx="1">
                  <c:v>0.34820000000000001</c:v>
                </c:pt>
                <c:pt idx="2">
                  <c:v>0.59399999999999997</c:v>
                </c:pt>
                <c:pt idx="3">
                  <c:v>0</c:v>
                </c:pt>
                <c:pt idx="4">
                  <c:v>0.92620000000000002</c:v>
                </c:pt>
                <c:pt idx="5">
                  <c:v>0</c:v>
                </c:pt>
                <c:pt idx="6">
                  <c:v>0</c:v>
                </c:pt>
                <c:pt idx="7">
                  <c:v>0</c:v>
                </c:pt>
                <c:pt idx="8">
                  <c:v>0</c:v>
                </c:pt>
                <c:pt idx="9">
                  <c:v>0</c:v>
                </c:pt>
                <c:pt idx="10">
                  <c:v>0</c:v>
                </c:pt>
                <c:pt idx="11">
                  <c:v>0</c:v>
                </c:pt>
                <c:pt idx="12">
                  <c:v>0</c:v>
                </c:pt>
                <c:pt idx="13">
                  <c:v>0</c:v>
                </c:pt>
              </c:numCache>
            </c:numRef>
          </c:val>
          <c:extLst xmlns:c16r2="http://schemas.microsoft.com/office/drawing/2015/06/chart">
            <c:ext xmlns:c16="http://schemas.microsoft.com/office/drawing/2014/chart" uri="{C3380CC4-5D6E-409C-BE32-E72D297353CC}">
              <c16:uniqueId val="{00000000-EFC0-4E30-929D-C548DF16FC68}"/>
            </c:ext>
          </c:extLst>
        </c:ser>
        <c:ser>
          <c:idx val="1"/>
          <c:order val="1"/>
          <c:tx>
            <c:strRef>
              <c:f>Sheet1!$C$1</c:f>
              <c:strCache>
                <c:ptCount val="1"/>
                <c:pt idx="0">
                  <c:v>成交面积（万㎡）</c:v>
                </c:pt>
              </c:strCache>
            </c:strRef>
          </c:tx>
          <c:spPr>
            <a:solidFill>
              <a:srgbClr val="C00000"/>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Sheet1!$C$2:$C$15</c:f>
              <c:numCache>
                <c:formatCode>0.00_ </c:formatCode>
                <c:ptCount val="14"/>
                <c:pt idx="0">
                  <c:v>5.04E-2</c:v>
                </c:pt>
                <c:pt idx="1">
                  <c:v>9.2899999999999996E-2</c:v>
                </c:pt>
                <c:pt idx="2">
                  <c:v>0.22170000000000001</c:v>
                </c:pt>
                <c:pt idx="3">
                  <c:v>0.21310000000000001</c:v>
                </c:pt>
                <c:pt idx="4">
                  <c:v>0.38379999999999997</c:v>
                </c:pt>
                <c:pt idx="5">
                  <c:v>2.7E-2</c:v>
                </c:pt>
                <c:pt idx="6">
                  <c:v>0.35970000000000002</c:v>
                </c:pt>
                <c:pt idx="7">
                  <c:v>9.4299999999999995E-2</c:v>
                </c:pt>
                <c:pt idx="8">
                  <c:v>1.7299999999999999E-2</c:v>
                </c:pt>
                <c:pt idx="9">
                  <c:v>3.6700000000000003E-2</c:v>
                </c:pt>
                <c:pt idx="10">
                  <c:v>0</c:v>
                </c:pt>
                <c:pt idx="11">
                  <c:v>0</c:v>
                </c:pt>
                <c:pt idx="12">
                  <c:v>0</c:v>
                </c:pt>
                <c:pt idx="13">
                  <c:v>2.8400000000000002E-2</c:v>
                </c:pt>
              </c:numCache>
            </c:numRef>
          </c:val>
          <c:extLst xmlns:c16r2="http://schemas.microsoft.com/office/drawing/2015/06/chart">
            <c:ext xmlns:c16="http://schemas.microsoft.com/office/drawing/2014/chart" uri="{C3380CC4-5D6E-409C-BE32-E72D297353CC}">
              <c16:uniqueId val="{00000001-EFC0-4E30-929D-C548DF16FC68}"/>
            </c:ext>
          </c:extLst>
        </c:ser>
        <c:dLbls>
          <c:showLegendKey val="0"/>
          <c:showVal val="1"/>
          <c:showCatName val="0"/>
          <c:showSerName val="0"/>
          <c:showPercent val="0"/>
          <c:showBubbleSize val="0"/>
        </c:dLbls>
        <c:gapWidth val="75"/>
        <c:axId val="297290752"/>
        <c:axId val="297297792"/>
      </c:barChart>
      <c:lineChart>
        <c:grouping val="standard"/>
        <c:varyColors val="0"/>
        <c:ser>
          <c:idx val="2"/>
          <c:order val="2"/>
          <c:tx>
            <c:strRef>
              <c:f>Sheet1!$D$1</c:f>
              <c:strCache>
                <c:ptCount val="1"/>
                <c:pt idx="0">
                  <c:v>成交均价（元/㎡）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Sheet1!$D$2:$D$15</c:f>
              <c:numCache>
                <c:formatCode>General</c:formatCode>
                <c:ptCount val="14"/>
                <c:pt idx="0">
                  <c:v>8149</c:v>
                </c:pt>
                <c:pt idx="1">
                  <c:v>10320</c:v>
                </c:pt>
                <c:pt idx="2">
                  <c:v>10520</c:v>
                </c:pt>
                <c:pt idx="3">
                  <c:v>11063</c:v>
                </c:pt>
                <c:pt idx="4">
                  <c:v>11477</c:v>
                </c:pt>
                <c:pt idx="5">
                  <c:v>12569</c:v>
                </c:pt>
                <c:pt idx="6">
                  <c:v>11044</c:v>
                </c:pt>
                <c:pt idx="7">
                  <c:v>11549</c:v>
                </c:pt>
                <c:pt idx="8">
                  <c:v>10657</c:v>
                </c:pt>
                <c:pt idx="9">
                  <c:v>17483</c:v>
                </c:pt>
                <c:pt idx="13">
                  <c:v>16059</c:v>
                </c:pt>
              </c:numCache>
            </c:numRef>
          </c:val>
          <c:smooth val="0"/>
          <c:extLst xmlns:c16r2="http://schemas.microsoft.com/office/drawing/2015/06/chart">
            <c:ext xmlns:c16="http://schemas.microsoft.com/office/drawing/2014/chart" uri="{C3380CC4-5D6E-409C-BE32-E72D297353CC}">
              <c16:uniqueId val="{00000002-EFC0-4E30-929D-C548DF16FC68}"/>
            </c:ext>
          </c:extLst>
        </c:ser>
        <c:dLbls>
          <c:showLegendKey val="0"/>
          <c:showVal val="1"/>
          <c:showCatName val="0"/>
          <c:showSerName val="0"/>
          <c:showPercent val="0"/>
          <c:showBubbleSize val="0"/>
        </c:dLbls>
        <c:marker val="1"/>
        <c:smooth val="0"/>
        <c:axId val="297299328"/>
        <c:axId val="297313408"/>
      </c:lineChart>
      <c:catAx>
        <c:axId val="297290752"/>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297297792"/>
        <c:crosses val="autoZero"/>
        <c:auto val="1"/>
        <c:lblAlgn val="ctr"/>
        <c:lblOffset val="100"/>
        <c:noMultiLvlLbl val="0"/>
      </c:catAx>
      <c:valAx>
        <c:axId val="297297792"/>
        <c:scaling>
          <c:orientation val="minMax"/>
        </c:scaling>
        <c:delete val="0"/>
        <c:axPos val="l"/>
        <c:numFmt formatCode="0.0_ " sourceLinked="0"/>
        <c:majorTickMark val="out"/>
        <c:minorTickMark val="none"/>
        <c:tickLblPos val="nextTo"/>
        <c:txPr>
          <a:bodyPr rot="-60000000" vert="horz"/>
          <a:lstStyle/>
          <a:p>
            <a:pPr>
              <a:defRPr/>
            </a:pPr>
            <a:endParaRPr lang="zh-CN"/>
          </a:p>
        </c:txPr>
        <c:crossAx val="297290752"/>
        <c:crosses val="autoZero"/>
        <c:crossBetween val="between"/>
      </c:valAx>
      <c:catAx>
        <c:axId val="297299328"/>
        <c:scaling>
          <c:orientation val="minMax"/>
        </c:scaling>
        <c:delete val="1"/>
        <c:axPos val="b"/>
        <c:numFmt formatCode="General" sourceLinked="1"/>
        <c:majorTickMark val="out"/>
        <c:minorTickMark val="none"/>
        <c:tickLblPos val="none"/>
        <c:crossAx val="297313408"/>
        <c:crosses val="autoZero"/>
        <c:auto val="1"/>
        <c:lblAlgn val="ctr"/>
        <c:lblOffset val="100"/>
        <c:noMultiLvlLbl val="0"/>
      </c:catAx>
      <c:valAx>
        <c:axId val="297313408"/>
        <c:scaling>
          <c:orientation val="minMax"/>
          <c:min val="0"/>
        </c:scaling>
        <c:delete val="0"/>
        <c:axPos val="r"/>
        <c:numFmt formatCode="General" sourceLinked="1"/>
        <c:majorTickMark val="out"/>
        <c:minorTickMark val="none"/>
        <c:tickLblPos val="nextTo"/>
        <c:txPr>
          <a:bodyPr rot="-60000000" vert="horz"/>
          <a:lstStyle/>
          <a:p>
            <a:pPr>
              <a:defRPr/>
            </a:pPr>
            <a:endParaRPr lang="zh-CN"/>
          </a:p>
        </c:txPr>
        <c:crossAx val="297299328"/>
        <c:crosses val="max"/>
        <c:crossBetween val="between"/>
      </c:valAx>
    </c:plotArea>
    <c:legend>
      <c:legendPos val="b"/>
      <c:layout>
        <c:manualLayout>
          <c:xMode val="edge"/>
          <c:yMode val="edge"/>
          <c:x val="0.16278182961127155"/>
          <c:y val="0.82323861691201639"/>
          <c:w val="0.62812288319801457"/>
          <c:h val="0.17676138308798359"/>
        </c:manualLayout>
      </c:layout>
      <c:overlay val="0"/>
      <c:txPr>
        <a:bodyPr rot="0" vert="horz"/>
        <a:lstStyle/>
        <a:p>
          <a:pPr>
            <a:defRPr/>
          </a:pPr>
          <a:endParaRPr lang="zh-CN"/>
        </a:p>
      </c:txPr>
    </c:legend>
    <c:plotVisOnly val="1"/>
    <c:dispBlanksAs val="gap"/>
    <c:showDLblsOverMax val="0"/>
  </c:chart>
  <c:txPr>
    <a:bodyPr/>
    <a:lstStyle/>
    <a:p>
      <a:pPr>
        <a:defRPr lang="zh-CN" sz="8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079562391283054E-2"/>
          <c:y val="1.8636954187676094E-2"/>
          <c:w val="0.91692364549411687"/>
          <c:h val="0.54217896868945525"/>
        </c:manualLayout>
      </c:layout>
      <c:barChart>
        <c:barDir val="col"/>
        <c:grouping val="clustered"/>
        <c:varyColors val="0"/>
        <c:ser>
          <c:idx val="0"/>
          <c:order val="0"/>
          <c:tx>
            <c:strRef>
              <c:f>Sheet1!$B$1</c:f>
              <c:strCache>
                <c:ptCount val="1"/>
                <c:pt idx="0">
                  <c:v>供应面积（万㎡）</c:v>
                </c:pt>
              </c:strCache>
            </c:strRef>
          </c:tx>
          <c:spPr>
            <a:solidFill>
              <a:schemeClr val="accent5">
                <a:lumMod val="50000"/>
              </a:schemeClr>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Sheet1!$B$2:$B$15</c:f>
              <c:numCache>
                <c:formatCode>0.00_ </c:formatCode>
                <c:ptCount val="14"/>
                <c:pt idx="0">
                  <c:v>0</c:v>
                </c:pt>
                <c:pt idx="1">
                  <c:v>0</c:v>
                </c:pt>
                <c:pt idx="2">
                  <c:v>0</c:v>
                </c:pt>
                <c:pt idx="3">
                  <c:v>0</c:v>
                </c:pt>
                <c:pt idx="4">
                  <c:v>0.30649999999999999</c:v>
                </c:pt>
                <c:pt idx="5">
                  <c:v>1.3922000000000001</c:v>
                </c:pt>
                <c:pt idx="6">
                  <c:v>0</c:v>
                </c:pt>
                <c:pt idx="7">
                  <c:v>6.2600000000000003E-2</c:v>
                </c:pt>
                <c:pt idx="8">
                  <c:v>7.1800000000000003E-2</c:v>
                </c:pt>
                <c:pt idx="9">
                  <c:v>0</c:v>
                </c:pt>
                <c:pt idx="10">
                  <c:v>0</c:v>
                </c:pt>
                <c:pt idx="11">
                  <c:v>0</c:v>
                </c:pt>
                <c:pt idx="12">
                  <c:v>0</c:v>
                </c:pt>
                <c:pt idx="13">
                  <c:v>0</c:v>
                </c:pt>
              </c:numCache>
            </c:numRef>
          </c:val>
          <c:extLst xmlns:c16r2="http://schemas.microsoft.com/office/drawing/2015/06/chart">
            <c:ext xmlns:c16="http://schemas.microsoft.com/office/drawing/2014/chart" uri="{C3380CC4-5D6E-409C-BE32-E72D297353CC}">
              <c16:uniqueId val="{00000000-EFC0-4E30-929D-C548DF16FC68}"/>
            </c:ext>
          </c:extLst>
        </c:ser>
        <c:ser>
          <c:idx val="1"/>
          <c:order val="1"/>
          <c:tx>
            <c:strRef>
              <c:f>Sheet1!$C$1</c:f>
              <c:strCache>
                <c:ptCount val="1"/>
                <c:pt idx="0">
                  <c:v>成交面积（万㎡）</c:v>
                </c:pt>
              </c:strCache>
            </c:strRef>
          </c:tx>
          <c:spPr>
            <a:solidFill>
              <a:srgbClr val="C00000"/>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Sheet1!$C$2:$C$15</c:f>
              <c:numCache>
                <c:formatCode>0.00_ </c:formatCode>
                <c:ptCount val="14"/>
                <c:pt idx="0">
                  <c:v>0.20250000000000001</c:v>
                </c:pt>
                <c:pt idx="1">
                  <c:v>0.19939999999999999</c:v>
                </c:pt>
                <c:pt idx="2">
                  <c:v>0.2301</c:v>
                </c:pt>
                <c:pt idx="3">
                  <c:v>0.15279999999999999</c:v>
                </c:pt>
                <c:pt idx="4">
                  <c:v>0.73780000000000001</c:v>
                </c:pt>
                <c:pt idx="5">
                  <c:v>0.55410000000000004</c:v>
                </c:pt>
                <c:pt idx="6">
                  <c:v>0.1895</c:v>
                </c:pt>
                <c:pt idx="7">
                  <c:v>0.1089</c:v>
                </c:pt>
                <c:pt idx="8">
                  <c:v>0.23849999999999999</c:v>
                </c:pt>
                <c:pt idx="9">
                  <c:v>1.84E-2</c:v>
                </c:pt>
                <c:pt idx="10">
                  <c:v>8.1299999999999997E-2</c:v>
                </c:pt>
                <c:pt idx="11">
                  <c:v>2.2200000000000001E-2</c:v>
                </c:pt>
                <c:pt idx="12">
                  <c:v>0</c:v>
                </c:pt>
                <c:pt idx="13">
                  <c:v>5.91E-2</c:v>
                </c:pt>
              </c:numCache>
            </c:numRef>
          </c:val>
          <c:extLst xmlns:c16r2="http://schemas.microsoft.com/office/drawing/2015/06/chart">
            <c:ext xmlns:c16="http://schemas.microsoft.com/office/drawing/2014/chart" uri="{C3380CC4-5D6E-409C-BE32-E72D297353CC}">
              <c16:uniqueId val="{00000001-EFC0-4E30-929D-C548DF16FC68}"/>
            </c:ext>
          </c:extLst>
        </c:ser>
        <c:dLbls>
          <c:showLegendKey val="0"/>
          <c:showVal val="1"/>
          <c:showCatName val="0"/>
          <c:showSerName val="0"/>
          <c:showPercent val="0"/>
          <c:showBubbleSize val="0"/>
        </c:dLbls>
        <c:gapWidth val="75"/>
        <c:axId val="218046848"/>
        <c:axId val="218049536"/>
      </c:barChart>
      <c:lineChart>
        <c:grouping val="standard"/>
        <c:varyColors val="0"/>
        <c:ser>
          <c:idx val="2"/>
          <c:order val="2"/>
          <c:tx>
            <c:strRef>
              <c:f>Sheet1!$D$1</c:f>
              <c:strCache>
                <c:ptCount val="1"/>
                <c:pt idx="0">
                  <c:v>成交均价（元/㎡）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Sheet1!$D$2:$D$15</c:f>
              <c:numCache>
                <c:formatCode>General</c:formatCode>
                <c:ptCount val="14"/>
                <c:pt idx="0">
                  <c:v>7584</c:v>
                </c:pt>
                <c:pt idx="1">
                  <c:v>5256</c:v>
                </c:pt>
                <c:pt idx="2">
                  <c:v>9222</c:v>
                </c:pt>
                <c:pt idx="3">
                  <c:v>10425</c:v>
                </c:pt>
                <c:pt idx="4">
                  <c:v>10422</c:v>
                </c:pt>
                <c:pt idx="5">
                  <c:v>11025</c:v>
                </c:pt>
                <c:pt idx="6">
                  <c:v>9776</c:v>
                </c:pt>
                <c:pt idx="7">
                  <c:v>11677</c:v>
                </c:pt>
                <c:pt idx="8">
                  <c:v>12658</c:v>
                </c:pt>
                <c:pt idx="9">
                  <c:v>13318</c:v>
                </c:pt>
                <c:pt idx="10">
                  <c:v>9897</c:v>
                </c:pt>
                <c:pt idx="11">
                  <c:v>13229</c:v>
                </c:pt>
                <c:pt idx="13">
                  <c:v>13756</c:v>
                </c:pt>
              </c:numCache>
            </c:numRef>
          </c:val>
          <c:smooth val="0"/>
          <c:extLst xmlns:c16r2="http://schemas.microsoft.com/office/drawing/2015/06/chart">
            <c:ext xmlns:c16="http://schemas.microsoft.com/office/drawing/2014/chart" uri="{C3380CC4-5D6E-409C-BE32-E72D297353CC}">
              <c16:uniqueId val="{00000002-EFC0-4E30-929D-C548DF16FC68}"/>
            </c:ext>
          </c:extLst>
        </c:ser>
        <c:dLbls>
          <c:showLegendKey val="0"/>
          <c:showVal val="1"/>
          <c:showCatName val="0"/>
          <c:showSerName val="0"/>
          <c:showPercent val="0"/>
          <c:showBubbleSize val="0"/>
        </c:dLbls>
        <c:marker val="1"/>
        <c:smooth val="0"/>
        <c:axId val="218063616"/>
        <c:axId val="218065152"/>
      </c:lineChart>
      <c:catAx>
        <c:axId val="218046848"/>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218049536"/>
        <c:crosses val="autoZero"/>
        <c:auto val="1"/>
        <c:lblAlgn val="ctr"/>
        <c:lblOffset val="100"/>
        <c:noMultiLvlLbl val="0"/>
      </c:catAx>
      <c:valAx>
        <c:axId val="218049536"/>
        <c:scaling>
          <c:orientation val="minMax"/>
        </c:scaling>
        <c:delete val="0"/>
        <c:axPos val="l"/>
        <c:numFmt formatCode="0.0_ " sourceLinked="0"/>
        <c:majorTickMark val="out"/>
        <c:minorTickMark val="none"/>
        <c:tickLblPos val="nextTo"/>
        <c:txPr>
          <a:bodyPr rot="-60000000" vert="horz"/>
          <a:lstStyle/>
          <a:p>
            <a:pPr>
              <a:defRPr/>
            </a:pPr>
            <a:endParaRPr lang="zh-CN"/>
          </a:p>
        </c:txPr>
        <c:crossAx val="218046848"/>
        <c:crosses val="autoZero"/>
        <c:crossBetween val="between"/>
      </c:valAx>
      <c:catAx>
        <c:axId val="218063616"/>
        <c:scaling>
          <c:orientation val="minMax"/>
        </c:scaling>
        <c:delete val="1"/>
        <c:axPos val="b"/>
        <c:numFmt formatCode="General" sourceLinked="1"/>
        <c:majorTickMark val="out"/>
        <c:minorTickMark val="none"/>
        <c:tickLblPos val="none"/>
        <c:crossAx val="218065152"/>
        <c:crosses val="autoZero"/>
        <c:auto val="1"/>
        <c:lblAlgn val="ctr"/>
        <c:lblOffset val="100"/>
        <c:noMultiLvlLbl val="0"/>
      </c:catAx>
      <c:valAx>
        <c:axId val="218065152"/>
        <c:scaling>
          <c:orientation val="minMax"/>
          <c:min val="0"/>
        </c:scaling>
        <c:delete val="0"/>
        <c:axPos val="r"/>
        <c:numFmt formatCode="General" sourceLinked="1"/>
        <c:majorTickMark val="out"/>
        <c:minorTickMark val="none"/>
        <c:tickLblPos val="nextTo"/>
        <c:txPr>
          <a:bodyPr rot="-60000000" vert="horz"/>
          <a:lstStyle/>
          <a:p>
            <a:pPr>
              <a:defRPr/>
            </a:pPr>
            <a:endParaRPr lang="zh-CN"/>
          </a:p>
        </c:txPr>
        <c:crossAx val="218063616"/>
        <c:crosses val="max"/>
        <c:crossBetween val="between"/>
      </c:valAx>
    </c:plotArea>
    <c:legend>
      <c:legendPos val="b"/>
      <c:layout>
        <c:manualLayout>
          <c:xMode val="edge"/>
          <c:yMode val="edge"/>
          <c:x val="0.16377507721881487"/>
          <c:y val="0.84628376265122041"/>
          <c:w val="0.62795780320970762"/>
          <c:h val="0.15371623734877959"/>
        </c:manualLayout>
      </c:layout>
      <c:overlay val="0"/>
      <c:txPr>
        <a:bodyPr rot="0" vert="horz"/>
        <a:lstStyle/>
        <a:p>
          <a:pPr>
            <a:defRPr/>
          </a:pPr>
          <a:endParaRPr lang="zh-CN"/>
        </a:p>
      </c:txPr>
    </c:legend>
    <c:plotVisOnly val="1"/>
    <c:dispBlanksAs val="gap"/>
    <c:showDLblsOverMax val="0"/>
  </c:chart>
  <c:txPr>
    <a:bodyPr/>
    <a:lstStyle/>
    <a:p>
      <a:pPr>
        <a:defRPr lang="zh-CN" sz="8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3.3079552972755097E-2"/>
          <c:y val="5.6781741371090731E-2"/>
          <c:w val="0.9169235742400802"/>
          <c:h val="0.55365415604309443"/>
        </c:manualLayout>
      </c:layout>
      <c:barChart>
        <c:barDir val="col"/>
        <c:grouping val="clustered"/>
        <c:varyColors val="0"/>
        <c:ser>
          <c:idx val="0"/>
          <c:order val="0"/>
          <c:tx>
            <c:strRef>
              <c:f>Sheet1!$B$1</c:f>
              <c:strCache>
                <c:ptCount val="1"/>
                <c:pt idx="0">
                  <c:v>供应面积（万㎡）</c:v>
                </c:pt>
              </c:strCache>
            </c:strRef>
          </c:tx>
          <c:spPr>
            <a:solidFill>
              <a:schemeClr val="accent5">
                <a:lumMod val="50000"/>
              </a:schemeClr>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Sheet1!$B$2:$B$15</c:f>
              <c:numCache>
                <c:formatCode>0.0_ </c:formatCode>
                <c:ptCount val="14"/>
                <c:pt idx="0">
                  <c:v>0</c:v>
                </c:pt>
                <c:pt idx="1">
                  <c:v>0</c:v>
                </c:pt>
                <c:pt idx="2">
                  <c:v>1.0800000000000001E-2</c:v>
                </c:pt>
                <c:pt idx="3">
                  <c:v>0</c:v>
                </c:pt>
                <c:pt idx="4">
                  <c:v>5.1299999999999998E-2</c:v>
                </c:pt>
                <c:pt idx="5">
                  <c:v>0.35449999999999998</c:v>
                </c:pt>
                <c:pt idx="6">
                  <c:v>0.36780000000000002</c:v>
                </c:pt>
                <c:pt idx="7">
                  <c:v>0.15509999999999999</c:v>
                </c:pt>
                <c:pt idx="8">
                  <c:v>0.1777</c:v>
                </c:pt>
                <c:pt idx="9">
                  <c:v>0</c:v>
                </c:pt>
                <c:pt idx="10">
                  <c:v>0.1232</c:v>
                </c:pt>
                <c:pt idx="11">
                  <c:v>0</c:v>
                </c:pt>
                <c:pt idx="12">
                  <c:v>0</c:v>
                </c:pt>
                <c:pt idx="13">
                  <c:v>0</c:v>
                </c:pt>
              </c:numCache>
            </c:numRef>
          </c:val>
          <c:extLst xmlns:c16r2="http://schemas.microsoft.com/office/drawing/2015/06/chart">
            <c:ext xmlns:c16="http://schemas.microsoft.com/office/drawing/2014/chart" uri="{C3380CC4-5D6E-409C-BE32-E72D297353CC}">
              <c16:uniqueId val="{00000000-EFC0-4E30-929D-C548DF16FC68}"/>
            </c:ext>
          </c:extLst>
        </c:ser>
        <c:ser>
          <c:idx val="1"/>
          <c:order val="1"/>
          <c:tx>
            <c:strRef>
              <c:f>Sheet1!$C$1</c:f>
              <c:strCache>
                <c:ptCount val="1"/>
                <c:pt idx="0">
                  <c:v>成交面积（万㎡）</c:v>
                </c:pt>
              </c:strCache>
            </c:strRef>
          </c:tx>
          <c:spPr>
            <a:solidFill>
              <a:srgbClr val="C00000"/>
            </a:solidFill>
          </c:spPr>
          <c:invertIfNegative val="0"/>
          <c:dLbls>
            <c:delete val="1"/>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Sheet1!$C$2:$C$15</c:f>
              <c:numCache>
                <c:formatCode>0.0_ </c:formatCode>
                <c:ptCount val="14"/>
                <c:pt idx="0">
                  <c:v>0.13109999999999999</c:v>
                </c:pt>
                <c:pt idx="1">
                  <c:v>7.4700000000000003E-2</c:v>
                </c:pt>
                <c:pt idx="2">
                  <c:v>0.1888</c:v>
                </c:pt>
                <c:pt idx="3">
                  <c:v>5.7099999999999998E-2</c:v>
                </c:pt>
                <c:pt idx="4">
                  <c:v>0.12690000000000001</c:v>
                </c:pt>
                <c:pt idx="5">
                  <c:v>0.1615</c:v>
                </c:pt>
                <c:pt idx="6">
                  <c:v>0.13</c:v>
                </c:pt>
                <c:pt idx="7">
                  <c:v>3.0800000000000001E-2</c:v>
                </c:pt>
                <c:pt idx="8">
                  <c:v>0.1351</c:v>
                </c:pt>
                <c:pt idx="9">
                  <c:v>0.11260000000000001</c:v>
                </c:pt>
                <c:pt idx="10">
                  <c:v>0</c:v>
                </c:pt>
                <c:pt idx="11">
                  <c:v>9.0300000000000005E-2</c:v>
                </c:pt>
                <c:pt idx="12">
                  <c:v>0</c:v>
                </c:pt>
                <c:pt idx="13">
                  <c:v>5.57E-2</c:v>
                </c:pt>
              </c:numCache>
            </c:numRef>
          </c:val>
          <c:extLst xmlns:c16r2="http://schemas.microsoft.com/office/drawing/2015/06/chart">
            <c:ext xmlns:c16="http://schemas.microsoft.com/office/drawing/2014/chart" uri="{C3380CC4-5D6E-409C-BE32-E72D297353CC}">
              <c16:uniqueId val="{00000001-EFC0-4E30-929D-C548DF16FC68}"/>
            </c:ext>
          </c:extLst>
        </c:ser>
        <c:dLbls>
          <c:showLegendKey val="0"/>
          <c:showVal val="1"/>
          <c:showCatName val="0"/>
          <c:showSerName val="0"/>
          <c:showPercent val="0"/>
          <c:showBubbleSize val="0"/>
        </c:dLbls>
        <c:gapWidth val="75"/>
        <c:axId val="351569408"/>
        <c:axId val="351584640"/>
      </c:barChart>
      <c:lineChart>
        <c:grouping val="standard"/>
        <c:varyColors val="0"/>
        <c:ser>
          <c:idx val="2"/>
          <c:order val="2"/>
          <c:tx>
            <c:strRef>
              <c:f>Sheet1!$D$1</c:f>
              <c:strCache>
                <c:ptCount val="1"/>
                <c:pt idx="0">
                  <c:v>成交均价（元/㎡）</c:v>
                </c:pt>
              </c:strCache>
            </c:strRef>
          </c:tx>
          <c:spPr>
            <a:ln w="28575" cap="rnd" cmpd="sng" algn="ctr">
              <a:solidFill>
                <a:srgbClr val="FFC000"/>
              </a:solidFill>
              <a:prstDash val="solid"/>
              <a:round/>
            </a:ln>
          </c:spPr>
          <c:marker>
            <c:spPr>
              <a:solidFill>
                <a:srgbClr val="FFC000"/>
              </a:solidFill>
              <a:ln w="9525" cap="flat" cmpd="sng" algn="ctr">
                <a:solidFill>
                  <a:srgbClr val="FFC000"/>
                </a:solidFill>
                <a:prstDash val="solid"/>
                <a:round/>
              </a:ln>
            </c:spPr>
          </c:marker>
          <c:dLbls>
            <c:spPr>
              <a:noFill/>
              <a:ln>
                <a:noFill/>
              </a:ln>
              <a:effectLst/>
            </c:spPr>
            <c:txPr>
              <a:bodyPr rot="0" vert="horz"/>
              <a:lstStyle/>
              <a:p>
                <a:pPr>
                  <a:defRPr/>
                </a:pPr>
                <a:endParaRPr lang="zh-CN"/>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Sheet1!$A$2:$A$15</c:f>
              <c:strCache>
                <c:ptCount val="14"/>
                <c:pt idx="0">
                  <c:v>90以下</c:v>
                </c:pt>
                <c:pt idx="1">
                  <c:v>90-100</c:v>
                </c:pt>
                <c:pt idx="2">
                  <c:v>100-110</c:v>
                </c:pt>
                <c:pt idx="3">
                  <c:v>110-120</c:v>
                </c:pt>
                <c:pt idx="4">
                  <c:v>120-130</c:v>
                </c:pt>
                <c:pt idx="5">
                  <c:v>130-140</c:v>
                </c:pt>
                <c:pt idx="6">
                  <c:v>140-150</c:v>
                </c:pt>
                <c:pt idx="7">
                  <c:v>150-160</c:v>
                </c:pt>
                <c:pt idx="8">
                  <c:v>160-180</c:v>
                </c:pt>
                <c:pt idx="9">
                  <c:v>180-200</c:v>
                </c:pt>
                <c:pt idx="10">
                  <c:v>200-220</c:v>
                </c:pt>
                <c:pt idx="11">
                  <c:v>220-240</c:v>
                </c:pt>
                <c:pt idx="12">
                  <c:v>240-260</c:v>
                </c:pt>
                <c:pt idx="13">
                  <c:v>260以上</c:v>
                </c:pt>
              </c:strCache>
            </c:strRef>
          </c:cat>
          <c:val>
            <c:numRef>
              <c:f>Sheet1!$D$2:$D$15</c:f>
              <c:numCache>
                <c:formatCode>General</c:formatCode>
                <c:ptCount val="14"/>
                <c:pt idx="0">
                  <c:v>7252</c:v>
                </c:pt>
                <c:pt idx="1">
                  <c:v>7011</c:v>
                </c:pt>
                <c:pt idx="2">
                  <c:v>8120</c:v>
                </c:pt>
                <c:pt idx="3">
                  <c:v>10639</c:v>
                </c:pt>
                <c:pt idx="4">
                  <c:v>14717</c:v>
                </c:pt>
                <c:pt idx="5">
                  <c:v>11561</c:v>
                </c:pt>
                <c:pt idx="6">
                  <c:v>10107</c:v>
                </c:pt>
                <c:pt idx="7">
                  <c:v>16686</c:v>
                </c:pt>
                <c:pt idx="8">
                  <c:v>16353</c:v>
                </c:pt>
                <c:pt idx="9">
                  <c:v>15328</c:v>
                </c:pt>
                <c:pt idx="11">
                  <c:v>21754</c:v>
                </c:pt>
                <c:pt idx="13">
                  <c:v>30688</c:v>
                </c:pt>
              </c:numCache>
            </c:numRef>
          </c:val>
          <c:smooth val="0"/>
          <c:extLst xmlns:c16r2="http://schemas.microsoft.com/office/drawing/2015/06/chart">
            <c:ext xmlns:c16="http://schemas.microsoft.com/office/drawing/2014/chart" uri="{C3380CC4-5D6E-409C-BE32-E72D297353CC}">
              <c16:uniqueId val="{00000002-EFC0-4E30-929D-C548DF16FC68}"/>
            </c:ext>
          </c:extLst>
        </c:ser>
        <c:dLbls>
          <c:showLegendKey val="0"/>
          <c:showVal val="1"/>
          <c:showCatName val="0"/>
          <c:showSerName val="0"/>
          <c:showPercent val="0"/>
          <c:showBubbleSize val="0"/>
        </c:dLbls>
        <c:marker val="1"/>
        <c:smooth val="0"/>
        <c:axId val="351586176"/>
        <c:axId val="351587712"/>
      </c:lineChart>
      <c:catAx>
        <c:axId val="351569408"/>
        <c:scaling>
          <c:orientation val="minMax"/>
        </c:scaling>
        <c:delete val="0"/>
        <c:axPos val="b"/>
        <c:numFmt formatCode="General" sourceLinked="1"/>
        <c:majorTickMark val="none"/>
        <c:minorTickMark val="none"/>
        <c:tickLblPos val="nextTo"/>
        <c:txPr>
          <a:bodyPr rot="-60000000" vert="horz"/>
          <a:lstStyle/>
          <a:p>
            <a:pPr>
              <a:defRPr/>
            </a:pPr>
            <a:endParaRPr lang="zh-CN"/>
          </a:p>
        </c:txPr>
        <c:crossAx val="351584640"/>
        <c:crosses val="autoZero"/>
        <c:auto val="1"/>
        <c:lblAlgn val="ctr"/>
        <c:lblOffset val="100"/>
        <c:noMultiLvlLbl val="0"/>
      </c:catAx>
      <c:valAx>
        <c:axId val="351584640"/>
        <c:scaling>
          <c:orientation val="minMax"/>
        </c:scaling>
        <c:delete val="0"/>
        <c:axPos val="l"/>
        <c:numFmt formatCode="0.0_ " sourceLinked="0"/>
        <c:majorTickMark val="out"/>
        <c:minorTickMark val="none"/>
        <c:tickLblPos val="nextTo"/>
        <c:txPr>
          <a:bodyPr rot="-60000000" vert="horz"/>
          <a:lstStyle/>
          <a:p>
            <a:pPr>
              <a:defRPr/>
            </a:pPr>
            <a:endParaRPr lang="zh-CN"/>
          </a:p>
        </c:txPr>
        <c:crossAx val="351569408"/>
        <c:crosses val="autoZero"/>
        <c:crossBetween val="between"/>
      </c:valAx>
      <c:catAx>
        <c:axId val="351586176"/>
        <c:scaling>
          <c:orientation val="minMax"/>
        </c:scaling>
        <c:delete val="1"/>
        <c:axPos val="b"/>
        <c:numFmt formatCode="General" sourceLinked="1"/>
        <c:majorTickMark val="out"/>
        <c:minorTickMark val="none"/>
        <c:tickLblPos val="none"/>
        <c:crossAx val="351587712"/>
        <c:crosses val="autoZero"/>
        <c:auto val="1"/>
        <c:lblAlgn val="ctr"/>
        <c:lblOffset val="100"/>
        <c:noMultiLvlLbl val="0"/>
      </c:catAx>
      <c:valAx>
        <c:axId val="351587712"/>
        <c:scaling>
          <c:orientation val="minMax"/>
          <c:min val="0"/>
        </c:scaling>
        <c:delete val="0"/>
        <c:axPos val="r"/>
        <c:numFmt formatCode="General" sourceLinked="1"/>
        <c:majorTickMark val="out"/>
        <c:minorTickMark val="none"/>
        <c:tickLblPos val="nextTo"/>
        <c:txPr>
          <a:bodyPr rot="-60000000" vert="horz"/>
          <a:lstStyle/>
          <a:p>
            <a:pPr>
              <a:defRPr/>
            </a:pPr>
            <a:endParaRPr lang="zh-CN"/>
          </a:p>
        </c:txPr>
        <c:crossAx val="351586176"/>
        <c:crosses val="max"/>
        <c:crossBetween val="between"/>
        <c:majorUnit val="20000"/>
      </c:valAx>
    </c:plotArea>
    <c:legend>
      <c:legendPos val="b"/>
      <c:layout>
        <c:manualLayout>
          <c:xMode val="edge"/>
          <c:yMode val="edge"/>
          <c:x val="0.16279074181759304"/>
          <c:y val="0.83735286123038966"/>
          <c:w val="0.62809343751302005"/>
          <c:h val="0.1626471387696104"/>
        </c:manualLayout>
      </c:layout>
      <c:overlay val="0"/>
      <c:txPr>
        <a:bodyPr rot="0" vert="horz"/>
        <a:lstStyle/>
        <a:p>
          <a:pPr>
            <a:defRPr/>
          </a:pPr>
          <a:endParaRPr lang="zh-CN"/>
        </a:p>
      </c:txPr>
    </c:legend>
    <c:plotVisOnly val="1"/>
    <c:dispBlanksAs val="gap"/>
    <c:showDLblsOverMax val="0"/>
  </c:chart>
  <c:txPr>
    <a:bodyPr/>
    <a:lstStyle/>
    <a:p>
      <a:pPr>
        <a:defRPr lang="zh-CN" sz="800">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0.29947</cdr:x>
      <cdr:y>0</cdr:y>
    </cdr:from>
    <cdr:to>
      <cdr:x>0.69943</cdr:x>
      <cdr:y>0.12367</cdr:y>
    </cdr:to>
    <cdr:sp macro="" textlink="">
      <cdr:nvSpPr>
        <cdr:cNvPr id="2" name="TextBox 1">
          <a:extLst xmlns:a="http://schemas.openxmlformats.org/drawingml/2006/main">
            <a:ext uri="{FF2B5EF4-FFF2-40B4-BE49-F238E27FC236}">
              <a16:creationId xmlns:a16="http://schemas.microsoft.com/office/drawing/2014/main" xmlns="" id="{3DAC9E32-CE34-7FA9-27C6-2BC6C0CF0F9D}"/>
            </a:ext>
          </a:extLst>
        </cdr:cNvPr>
        <cdr:cNvSpPr txBox="1"/>
      </cdr:nvSpPr>
      <cdr:spPr>
        <a:xfrm xmlns:a="http://schemas.openxmlformats.org/drawingml/2006/main">
          <a:off x="3459075" y="0"/>
          <a:ext cx="4619797" cy="307775"/>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xmlns:a="http://schemas.openxmlformats.org/drawingml/2006/main">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lang="en-US" altLang="zh-CN" sz="1400" b="1" dirty="0">
              <a:solidFill>
                <a:prstClr val="black"/>
              </a:solidFill>
              <a:latin typeface="微软雅黑" panose="020B0503020204020204" pitchFamily="34" charset="-122"/>
              <a:ea typeface="微软雅黑" panose="020B0503020204020204" pitchFamily="34" charset="-122"/>
            </a:rPr>
            <a:t>4</a:t>
          </a:r>
          <a:r>
            <a:rPr lang="zh-CN" altLang="en-US" sz="1400" b="1" dirty="0">
              <a:solidFill>
                <a:prstClr val="black"/>
              </a:solidFill>
              <a:latin typeface="微软雅黑" panose="020B0503020204020204" pitchFamily="34" charset="-122"/>
              <a:ea typeface="微软雅黑" panose="020B0503020204020204" pitchFamily="34" charset="-122"/>
            </a:rPr>
            <a:t>月</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威海市各区域土地供求情况</a:t>
          </a:r>
        </a:p>
      </cdr:txBody>
    </cdr:sp>
  </cdr:relSizeAnchor>
</c:userShapes>
</file>

<file path=ppt/drawings/drawing2.xml><?xml version="1.0" encoding="utf-8"?>
<c:userShapes xmlns:c="http://schemas.openxmlformats.org/drawingml/2006/chart">
  <cdr:relSizeAnchor xmlns:cdr="http://schemas.openxmlformats.org/drawingml/2006/chartDrawing">
    <cdr:from>
      <cdr:x>0.89362</cdr:x>
      <cdr:y>0.02113</cdr:y>
    </cdr:from>
    <cdr:to>
      <cdr:x>0.89362</cdr:x>
      <cdr:y>0.8747</cdr:y>
    </cdr:to>
    <cdr:cxnSp macro="">
      <cdr:nvCxnSpPr>
        <cdr:cNvPr id="2" name="直接连接符 1">
          <a:extLst xmlns:a="http://schemas.openxmlformats.org/drawingml/2006/main">
            <a:ext uri="{FF2B5EF4-FFF2-40B4-BE49-F238E27FC236}">
              <a16:creationId xmlns:a16="http://schemas.microsoft.com/office/drawing/2014/main" xmlns="" id="{03BA463C-707E-F3FF-E0DE-855B00369C63}"/>
            </a:ext>
          </a:extLst>
        </cdr:cNvPr>
        <cdr:cNvCxnSpPr/>
      </cdr:nvCxnSpPr>
      <cdr:spPr bwMode="auto">
        <a:xfrm xmlns:a="http://schemas.openxmlformats.org/drawingml/2006/main">
          <a:off x="10321923" y="86727"/>
          <a:ext cx="0" cy="3503800"/>
        </a:xfrm>
        <a:prstGeom xmlns:a="http://schemas.openxmlformats.org/drawingml/2006/main" prst="line">
          <a:avLst/>
        </a:prstGeom>
        <a:noFill xmlns:a="http://schemas.openxmlformats.org/drawingml/2006/main"/>
        <a:ln xmlns:a="http://schemas.openxmlformats.org/drawingml/2006/main" w="19050" cap="flat" cmpd="sng" algn="ctr">
          <a:solidFill>
            <a:srgbClr val="C00000"/>
          </a:solidFill>
          <a:prstDash val="sysDash"/>
          <a:round/>
          <a:headEnd type="none" w="med" len="med"/>
          <a:tailEnd type="none" w="med" len="med"/>
        </a:ln>
      </cdr:spPr>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59D4E4BD-ADFD-4A01-95B7-9CBE22910B96}" type="datetimeFigureOut">
              <a:rPr lang="zh-CN" altLang="en-US"/>
              <a:t>2024/5/7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041C06FA-6D78-4AE1-9C02-569C42362283}" type="slidenum">
              <a:rPr lang="zh-CN" altLang="en-US"/>
              <a:t>‹#›</a:t>
            </a:fld>
            <a:endParaRPr lang="zh-CN" altLang="en-US"/>
          </a:p>
        </p:txBody>
      </p:sp>
    </p:spTree>
    <p:extLst>
      <p:ext uri="{BB962C8B-B14F-4D97-AF65-F5344CB8AC3E}">
        <p14:creationId xmlns:p14="http://schemas.microsoft.com/office/powerpoint/2010/main" val="129085860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C9CAB19F-A518-4CF4-8B46-EB57DACBFBA1}" type="slidenum">
              <a:rPr lang="zh-CN" altLang="en-US">
                <a:solidFill>
                  <a:prstClr val="black"/>
                </a:solidFill>
              </a:rPr>
              <a:t>1</a:t>
            </a:fld>
            <a:endParaRPr lang="zh-CN"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27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27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7CC2297-D593-4E6A-A997-D5F84CDCE96E}"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3372529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8E017FC-60FD-4D76-A2DD-668DF152393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CEA7D5F-B1A8-4161-B473-B5DC5F22CF39}"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9062239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9CAB19F-A518-4CF4-8B46-EB57DACBFBA1}"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dirty="0"/>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8486634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039272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17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17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9556EED-F7F4-4EEA-BF6A-B3EA370BC872}"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159510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CEA7D5F-B1A8-4161-B473-B5DC5F22CF39}"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8"/>
            <a:ext cx="10365899" cy="1470025"/>
          </a:xfrm>
        </p:spPr>
        <p:txBody>
          <a:bodyPr/>
          <a:lstStyle/>
          <a:p>
            <a:r>
              <a:rPr lang="zh-CN" altLang="en-US"/>
              <a:t>单击此处编辑母版标题样式</a:t>
            </a:r>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a:defRPr/>
            </a:pPr>
            <a:fld id="{4BA55B54-0E74-40E2-AAD6-D9CE81AC45BA}"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a:defRPr/>
            </a:pPr>
            <a:fld id="{CD3ACB83-5FE7-4A76-85BE-3D16896C6ED8}"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3851533258"/>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a:defRPr/>
            </a:pPr>
            <a:fld id="{8D3E5520-17AB-4E66-AC3A-2BE7E184834B}"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a:defRPr/>
            </a:pPr>
            <a:fld id="{192AEE02-8510-475D-AFF2-32C4B1D63F66}"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7" name="日期占位符 1"/>
          <p:cNvSpPr txBox="1"/>
          <p:nvPr userDrawn="1"/>
        </p:nvSpPr>
        <p:spPr>
          <a:xfrm>
            <a:off x="609760" y="6356353"/>
            <a:ext cx="2845541" cy="365125"/>
          </a:xfrm>
          <a:prstGeom prst="rect">
            <a:avLst/>
          </a:prstGeom>
        </p:spPr>
        <p:txBody>
          <a:bodyPr vert="horz" lIns="91440" tIns="45720" rIns="91440" bIns="45720" rtlCol="0" anchor="ctr"/>
          <a:lstStyle>
            <a:defPPr>
              <a:defRPr lang="zh-CN"/>
            </a:defPPr>
            <a:lvl1pPr algn="l"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7776835B-0F46-4650-BE04-D92D5AB0F09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8" name="灯片编号占位符 3"/>
          <p:cNvSpPr txBox="1"/>
          <p:nvPr userDrawn="1"/>
        </p:nvSpPr>
        <p:spPr>
          <a:xfrm>
            <a:off x="8739875" y="6356353"/>
            <a:ext cx="2845541" cy="36512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0B54B325-8FCF-42A3-9109-D073FFF2E24E}"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9" name="Rectangle 5"/>
          <p:cNvSpPr>
            <a:spLocks noChangeArrowheads="1"/>
          </p:cNvSpPr>
          <p:nvPr userDrawn="1"/>
        </p:nvSpPr>
        <p:spPr bwMode="auto">
          <a:xfrm>
            <a:off x="0" y="6597352"/>
            <a:ext cx="12218988" cy="26541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solidFill>
                <a:prstClr val="black"/>
              </a:solidFill>
            </a:endParaRPr>
          </a:p>
        </p:txBody>
      </p:sp>
      <p:sp>
        <p:nvSpPr>
          <p:cNvPr id="12" name="文本框 25"/>
          <p:cNvSpPr txBox="1"/>
          <p:nvPr userDrawn="1"/>
        </p:nvSpPr>
        <p:spPr>
          <a:xfrm>
            <a:off x="-1" y="6597352"/>
            <a:ext cx="12195175" cy="245110"/>
          </a:xfrm>
          <a:prstGeom prst="rect">
            <a:avLst/>
          </a:prstGeom>
          <a:noFill/>
        </p:spPr>
        <p:txBody>
          <a:bodyPr wrap="square" rtlCol="0">
            <a:spAutoFit/>
          </a:bodyPr>
          <a:lstStyle/>
          <a:p>
            <a:pPr algn="ctr"/>
            <a:r>
              <a:rPr lang="zh-CN" altLang="en-US" sz="1000" b="1" dirty="0">
                <a:solidFill>
                  <a:prstClr val="white"/>
                </a:solidFill>
                <a:latin typeface="微软雅黑" panose="020B0503020204020204" pitchFamily="34" charset="-122"/>
                <a:ea typeface="微软雅黑" panose="020B0503020204020204" pitchFamily="34" charset="-122"/>
              </a:rPr>
              <a:t>腾策顾问</a:t>
            </a:r>
            <a:endParaRPr lang="en-US" altLang="zh-CN" sz="1000" b="1" dirty="0">
              <a:solidFill>
                <a:prstClr val="white"/>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11480800" y="-99695"/>
            <a:ext cx="703580" cy="680720"/>
          </a:xfrm>
          <a:prstGeom prst="rect">
            <a:avLst/>
          </a:prstGeom>
        </p:spPr>
      </p:pic>
      <p:pic>
        <p:nvPicPr>
          <p:cNvPr id="11" name="图片 10">
            <a:extLst>
              <a:ext uri="{FF2B5EF4-FFF2-40B4-BE49-F238E27FC236}">
                <a16:creationId xmlns:a16="http://schemas.microsoft.com/office/drawing/2014/main" xmlns="" id="{DF0C20B7-F57F-5CAC-81FB-81A66122E765}"/>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872" t="6899" r="6362" b="2494"/>
          <a:stretch>
            <a:fillRect/>
          </a:stretch>
        </p:blipFill>
        <p:spPr>
          <a:xfrm>
            <a:off x="10887663" y="-1"/>
            <a:ext cx="598434" cy="595313"/>
          </a:xfrm>
          <a:prstGeom prst="rect">
            <a:avLst/>
          </a:prstGeom>
        </p:spPr>
      </p:pic>
    </p:spTree>
    <p:extLst>
      <p:ext uri="{BB962C8B-B14F-4D97-AF65-F5344CB8AC3E}">
        <p14:creationId xmlns:p14="http://schemas.microsoft.com/office/powerpoint/2010/main" val="4114702193"/>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垂直排列标题与文本">
    <p:spTree>
      <p:nvGrpSpPr>
        <p:cNvPr id="1" name=""/>
        <p:cNvGrpSpPr/>
        <p:nvPr/>
      </p:nvGrpSpPr>
      <p:grpSpPr>
        <a:xfrm>
          <a:off x="0" y="0"/>
          <a:ext cx="0" cy="0"/>
          <a:chOff x="0" y="0"/>
          <a:chExt cx="0" cy="0"/>
        </a:xfrm>
      </p:grpSpPr>
      <p:sp>
        <p:nvSpPr>
          <p:cNvPr id="3" name="竖排文字占位符 2"/>
          <p:cNvSpPr>
            <a:spLocks noGrp="1"/>
          </p:cNvSpPr>
          <p:nvPr>
            <p:ph type="body" orient="vert" idx="1"/>
          </p:nvPr>
        </p:nvSpPr>
        <p:spPr>
          <a:xfrm>
            <a:off x="813014" y="274639"/>
            <a:ext cx="10776639"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a:defRPr/>
            </a:pPr>
            <a:fld id="{A5296209-DC52-43D7-9C73-06AC2C9532B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a:defRPr/>
            </a:pPr>
            <a:endParaRPr lang="zh-CN" altLang="en-US" dirty="0">
              <a:solidFill>
                <a:prstClr val="black">
                  <a:tint val="75000"/>
                </a:prstClr>
              </a:solidFill>
            </a:endParaRPr>
          </a:p>
        </p:txBody>
      </p:sp>
      <p:sp>
        <p:nvSpPr>
          <p:cNvPr id="6" name="灯片编号占位符 5"/>
          <p:cNvSpPr>
            <a:spLocks noGrp="1"/>
          </p:cNvSpPr>
          <p:nvPr>
            <p:ph type="sldNum" sz="quarter" idx="12"/>
          </p:nvPr>
        </p:nvSpPr>
        <p:spPr/>
        <p:txBody>
          <a:bodyPr/>
          <a:lstStyle/>
          <a:p>
            <a:pPr>
              <a:defRPr/>
            </a:pPr>
            <a:fld id="{514C1433-F626-4AEE-8FA9-A747DBC1F77F}"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7" name="日期占位符 1"/>
          <p:cNvSpPr txBox="1"/>
          <p:nvPr userDrawn="1"/>
        </p:nvSpPr>
        <p:spPr>
          <a:xfrm>
            <a:off x="609760" y="6356353"/>
            <a:ext cx="2845541" cy="365125"/>
          </a:xfrm>
          <a:prstGeom prst="rect">
            <a:avLst/>
          </a:prstGeom>
        </p:spPr>
        <p:txBody>
          <a:bodyPr vert="horz" lIns="91440" tIns="45720" rIns="91440" bIns="45720" rtlCol="0" anchor="ctr"/>
          <a:lstStyle>
            <a:defPPr>
              <a:defRPr lang="zh-CN"/>
            </a:defPPr>
            <a:lvl1pPr algn="l"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7776835B-0F46-4650-BE04-D92D5AB0F09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8" name="灯片编号占位符 3"/>
          <p:cNvSpPr txBox="1"/>
          <p:nvPr userDrawn="1"/>
        </p:nvSpPr>
        <p:spPr>
          <a:xfrm>
            <a:off x="8739875" y="6356353"/>
            <a:ext cx="2845541" cy="36512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0B54B325-8FCF-42A3-9109-D073FFF2E24E}"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9" name="Rectangle 5"/>
          <p:cNvSpPr>
            <a:spLocks noChangeArrowheads="1"/>
          </p:cNvSpPr>
          <p:nvPr userDrawn="1"/>
        </p:nvSpPr>
        <p:spPr bwMode="auto">
          <a:xfrm>
            <a:off x="0" y="6597352"/>
            <a:ext cx="12218988" cy="26541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solidFill>
                <a:prstClr val="black"/>
              </a:solidFill>
            </a:endParaRPr>
          </a:p>
        </p:txBody>
      </p:sp>
      <p:sp>
        <p:nvSpPr>
          <p:cNvPr id="13" name="文本框 25"/>
          <p:cNvSpPr txBox="1"/>
          <p:nvPr userDrawn="1"/>
        </p:nvSpPr>
        <p:spPr>
          <a:xfrm>
            <a:off x="-1" y="6597352"/>
            <a:ext cx="12195175" cy="245110"/>
          </a:xfrm>
          <a:prstGeom prst="rect">
            <a:avLst/>
          </a:prstGeom>
          <a:noFill/>
        </p:spPr>
        <p:txBody>
          <a:bodyPr wrap="square" rtlCol="0">
            <a:spAutoFit/>
          </a:bodyPr>
          <a:lstStyle/>
          <a:p>
            <a:pPr algn="ctr"/>
            <a:r>
              <a:rPr lang="zh-CN" altLang="en-US" sz="1000" b="1" dirty="0">
                <a:solidFill>
                  <a:prstClr val="white"/>
                </a:solidFill>
                <a:latin typeface="微软雅黑" panose="020B0503020204020204" pitchFamily="34" charset="-122"/>
                <a:ea typeface="微软雅黑" panose="020B0503020204020204" pitchFamily="34" charset="-122"/>
              </a:rPr>
              <a:t>腾策顾问</a:t>
            </a:r>
            <a:endParaRPr lang="en-US" altLang="zh-CN" sz="1000" b="1" dirty="0">
              <a:solidFill>
                <a:prstClr val="white"/>
              </a:solidFill>
              <a:latin typeface="微软雅黑" panose="020B0503020204020204" pitchFamily="34" charset="-122"/>
              <a:ea typeface="微软雅黑" panose="020B0503020204020204" pitchFamily="34" charset="-122"/>
            </a:endParaRPr>
          </a:p>
        </p:txBody>
      </p:sp>
      <p:pic>
        <p:nvPicPr>
          <p:cNvPr id="10" name="图片 9"/>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11480800" y="-99695"/>
            <a:ext cx="703580" cy="680720"/>
          </a:xfrm>
          <a:prstGeom prst="rect">
            <a:avLst/>
          </a:prstGeom>
        </p:spPr>
      </p:pic>
      <p:pic>
        <p:nvPicPr>
          <p:cNvPr id="11" name="图片 10">
            <a:extLst>
              <a:ext uri="{FF2B5EF4-FFF2-40B4-BE49-F238E27FC236}">
                <a16:creationId xmlns:a16="http://schemas.microsoft.com/office/drawing/2014/main" xmlns="" id="{A09CDF0B-3810-35F5-5571-6273E0298E76}"/>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872" t="6899" r="6362" b="2494"/>
          <a:stretch>
            <a:fillRect/>
          </a:stretch>
        </p:blipFill>
        <p:spPr>
          <a:xfrm>
            <a:off x="10887663" y="-1"/>
            <a:ext cx="598434" cy="595313"/>
          </a:xfrm>
          <a:prstGeom prst="rect">
            <a:avLst/>
          </a:prstGeom>
        </p:spPr>
      </p:pic>
    </p:spTree>
    <p:extLst>
      <p:ext uri="{BB962C8B-B14F-4D97-AF65-F5344CB8AC3E}">
        <p14:creationId xmlns:p14="http://schemas.microsoft.com/office/powerpoint/2010/main" val="3140175742"/>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a:defRPr/>
            </a:pPr>
            <a:fld id="{ACE3343B-475E-4ED3-BEAB-6635D1F79DC5}"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a:defRPr/>
            </a:pPr>
            <a:fld id="{6416E1F4-937C-4286-A73F-3EE2C28792F5}"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461211594"/>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6" y="4406903"/>
            <a:ext cx="10365899"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336"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a:defRPr/>
            </a:pPr>
            <a:fld id="{C92B8E35-76CA-4B2C-B400-43CE0F2F24A2}"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pPr>
              <a:defRPr/>
            </a:pPr>
            <a:fld id="{E8A3C2AA-3B17-4BFB-9997-BAFC89D2EF74}"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676842867"/>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13012" y="1600203"/>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8233863" y="1600203"/>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a:defRPr/>
            </a:pPr>
            <a:fld id="{A07D9B32-8FD3-44D6-AE85-56E2F95F3094}"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a:defRPr/>
            </a:pPr>
            <a:fld id="{06BC3CD3-D152-489B-A209-B764C2E79B75}"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849980363"/>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4981"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4981"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a:defRPr/>
            </a:pPr>
            <a:fld id="{758AC575-1A1D-46F7-9EED-908EEF49303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pPr>
              <a:defRPr/>
            </a:pPr>
            <a:fld id="{D520AD22-27E1-4A3D-BEA3-367D53DFF7A3}"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714203763"/>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a:defRPr/>
            </a:pPr>
            <a:fld id="{3D6DADC5-58C8-4690-9A80-ACFC11D6F862}"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pPr>
              <a:defRPr/>
            </a:pPr>
            <a:fld id="{E8580693-13B4-4F84-9062-7ACEC9263F8A}"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6" name="日期占位符 1"/>
          <p:cNvSpPr txBox="1"/>
          <p:nvPr userDrawn="1"/>
        </p:nvSpPr>
        <p:spPr>
          <a:xfrm>
            <a:off x="609760" y="6356353"/>
            <a:ext cx="2845541" cy="365125"/>
          </a:xfrm>
          <a:prstGeom prst="rect">
            <a:avLst/>
          </a:prstGeom>
        </p:spPr>
        <p:txBody>
          <a:bodyPr vert="horz" lIns="91440" tIns="45720" rIns="91440" bIns="45720" rtlCol="0" anchor="ctr"/>
          <a:lstStyle>
            <a:defPPr>
              <a:defRPr lang="zh-CN"/>
            </a:defPPr>
            <a:lvl1pPr algn="l"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7776835B-0F46-4650-BE04-D92D5AB0F09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7" name="灯片编号占位符 3"/>
          <p:cNvSpPr txBox="1"/>
          <p:nvPr userDrawn="1"/>
        </p:nvSpPr>
        <p:spPr>
          <a:xfrm>
            <a:off x="8739875" y="6356353"/>
            <a:ext cx="2845541" cy="36512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0B54B325-8FCF-42A3-9109-D073FFF2E24E}"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8" name="Rectangle 5"/>
          <p:cNvSpPr>
            <a:spLocks noChangeArrowheads="1"/>
          </p:cNvSpPr>
          <p:nvPr userDrawn="1"/>
        </p:nvSpPr>
        <p:spPr bwMode="auto">
          <a:xfrm>
            <a:off x="0" y="6597352"/>
            <a:ext cx="12218988" cy="26541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solidFill>
                <a:prstClr val="black"/>
              </a:solidFill>
            </a:endParaRPr>
          </a:p>
        </p:txBody>
      </p:sp>
      <p:sp>
        <p:nvSpPr>
          <p:cNvPr id="9" name="文本框 25"/>
          <p:cNvSpPr txBox="1"/>
          <p:nvPr userDrawn="1"/>
        </p:nvSpPr>
        <p:spPr>
          <a:xfrm>
            <a:off x="-1" y="6597352"/>
            <a:ext cx="12195175" cy="245110"/>
          </a:xfrm>
          <a:prstGeom prst="rect">
            <a:avLst/>
          </a:prstGeom>
          <a:noFill/>
        </p:spPr>
        <p:txBody>
          <a:bodyPr wrap="square" rtlCol="0">
            <a:spAutoFit/>
          </a:bodyPr>
          <a:lstStyle/>
          <a:p>
            <a:pPr algn="ctr"/>
            <a:r>
              <a:rPr lang="zh-CN" altLang="en-US" sz="1000" b="1" dirty="0">
                <a:solidFill>
                  <a:prstClr val="white"/>
                </a:solidFill>
                <a:latin typeface="微软雅黑" panose="020B0503020204020204" pitchFamily="34" charset="-122"/>
                <a:ea typeface="微软雅黑" panose="020B0503020204020204" pitchFamily="34" charset="-122"/>
              </a:rPr>
              <a:t>腾策顾问</a:t>
            </a:r>
            <a:endParaRPr lang="en-US" altLang="zh-CN" sz="10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2074352"/>
      </p:ext>
    </p:extLst>
  </p:cSld>
  <p:clrMapOvr>
    <a:masterClrMapping/>
  </p:clrMapOvr>
  <p:transition spd="slow">
    <p:fade/>
  </p:transition>
  <p:extLst>
    <p:ext uri="{DCECCB84-F9BA-43D5-87BE-67443E8EF086}">
      <p15:sldGuideLst xmlns:p15="http://schemas.microsoft.com/office/powerpoint/2012/main" xmlns="">
        <p15:guide id="1" orient="horz" pos="2160" userDrawn="1">
          <p15:clr>
            <a:srgbClr val="FBAE40"/>
          </p15:clr>
        </p15:guide>
        <p15:guide id="2" pos="384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7776835B-0F46-4650-BE04-D92D5AB0F09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pPr>
              <a:defRPr/>
            </a:pPr>
            <a:fld id="{0B54B325-8FCF-42A3-9109-D073FFF2E24E}" type="slidenum">
              <a:rPr lang="zh-CN" altLang="en-US" smtClean="0">
                <a:solidFill>
                  <a:prstClr val="black">
                    <a:tint val="75000"/>
                  </a:prstClr>
                </a:solidFill>
              </a:rPr>
              <a:pPr>
                <a:defRPr/>
              </a:pPr>
              <a:t>‹#›</a:t>
            </a:fld>
            <a:endParaRPr lang="zh-CN" altLang="en-US">
              <a:solidFill>
                <a:prstClr val="black">
                  <a:tint val="75000"/>
                </a:prstClr>
              </a:solidFill>
            </a:endParaRPr>
          </a:p>
        </p:txBody>
      </p:sp>
      <p:pic>
        <p:nvPicPr>
          <p:cNvPr id="5" name="图片 4"/>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11419840" y="-99060"/>
            <a:ext cx="703580" cy="680720"/>
          </a:xfrm>
          <a:prstGeom prst="rect">
            <a:avLst/>
          </a:prstGeom>
        </p:spPr>
      </p:pic>
      <p:sp>
        <p:nvSpPr>
          <p:cNvPr id="6" name="Rectangle 5"/>
          <p:cNvSpPr>
            <a:spLocks noChangeArrowheads="1"/>
          </p:cNvSpPr>
          <p:nvPr userDrawn="1"/>
        </p:nvSpPr>
        <p:spPr bwMode="auto">
          <a:xfrm>
            <a:off x="0" y="6597352"/>
            <a:ext cx="12218988" cy="26541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solidFill>
                <a:prstClr val="black"/>
              </a:solidFill>
            </a:endParaRPr>
          </a:p>
        </p:txBody>
      </p:sp>
      <p:sp>
        <p:nvSpPr>
          <p:cNvPr id="9" name="文本框 25"/>
          <p:cNvSpPr txBox="1"/>
          <p:nvPr userDrawn="1"/>
        </p:nvSpPr>
        <p:spPr>
          <a:xfrm>
            <a:off x="-1" y="6597352"/>
            <a:ext cx="12195175" cy="245110"/>
          </a:xfrm>
          <a:prstGeom prst="rect">
            <a:avLst/>
          </a:prstGeom>
          <a:noFill/>
        </p:spPr>
        <p:txBody>
          <a:bodyPr wrap="square" rtlCol="0">
            <a:spAutoFit/>
          </a:bodyPr>
          <a:lstStyle/>
          <a:p>
            <a:pPr algn="ctr"/>
            <a:r>
              <a:rPr lang="zh-CN" altLang="en-US" sz="1000" b="1" dirty="0">
                <a:solidFill>
                  <a:prstClr val="white"/>
                </a:solidFill>
                <a:latin typeface="微软雅黑" panose="020B0503020204020204" pitchFamily="34" charset="-122"/>
                <a:ea typeface="微软雅黑" panose="020B0503020204020204" pitchFamily="34" charset="-122"/>
              </a:rPr>
              <a:t>腾策顾问</a:t>
            </a:r>
            <a:endParaRPr lang="en-US" altLang="zh-CN" sz="1000" b="1" dirty="0">
              <a:solidFill>
                <a:prstClr val="white"/>
              </a:solidFill>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xmlns="" id="{2E112EFE-B837-B77B-9615-1C132C9B4696}"/>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872" t="6899" r="6362" b="2494"/>
          <a:stretch>
            <a:fillRect/>
          </a:stretch>
        </p:blipFill>
        <p:spPr>
          <a:xfrm>
            <a:off x="10887663" y="-1"/>
            <a:ext cx="598434" cy="595313"/>
          </a:xfrm>
          <a:prstGeom prst="rect">
            <a:avLst/>
          </a:prstGeom>
        </p:spPr>
      </p:pic>
    </p:spTree>
    <p:extLst>
      <p:ext uri="{BB962C8B-B14F-4D97-AF65-F5344CB8AC3E}">
        <p14:creationId xmlns:p14="http://schemas.microsoft.com/office/powerpoint/2010/main" val="1864171761"/>
      </p:ext>
    </p:extLst>
  </p:cSld>
  <p:clrMapOvr>
    <a:masterClrMapping/>
  </p:clrMapOvr>
  <p:transition spd="slow">
    <p:fade/>
  </p:transition>
  <p:extLst>
    <p:ext uri="{DCECCB84-F9BA-43D5-87BE-67443E8EF086}">
      <p15:sldGuideLst xmlns:p15="http://schemas.microsoft.com/office/powerpoint/2012/main" xmlns="">
        <p15:guide id="1" orient="horz" pos="2160" userDrawn="1">
          <p15:clr>
            <a:srgbClr val="FBAE40"/>
          </p15:clr>
        </p15:guide>
        <p15:guide id="2" pos="3841"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61" y="273050"/>
            <a:ext cx="4012129"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7974" y="273052"/>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761" y="1435102"/>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a:defRPr/>
            </a:pPr>
            <a:fld id="{E67A8430-F4C0-46C9-B66F-EF9042BF58AE}"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a:defRPr/>
            </a:pPr>
            <a:fld id="{276C1627-C032-48D1-B311-85FAC6023831}"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8" name="日期占位符 1"/>
          <p:cNvSpPr txBox="1"/>
          <p:nvPr userDrawn="1"/>
        </p:nvSpPr>
        <p:spPr>
          <a:xfrm>
            <a:off x="609760" y="6356353"/>
            <a:ext cx="2845541" cy="365125"/>
          </a:xfrm>
          <a:prstGeom prst="rect">
            <a:avLst/>
          </a:prstGeom>
        </p:spPr>
        <p:txBody>
          <a:bodyPr vert="horz" lIns="91440" tIns="45720" rIns="91440" bIns="45720" rtlCol="0" anchor="ctr"/>
          <a:lstStyle>
            <a:defPPr>
              <a:defRPr lang="zh-CN"/>
            </a:defPPr>
            <a:lvl1pPr algn="l"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7776835B-0F46-4650-BE04-D92D5AB0F09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9" name="灯片编号占位符 3"/>
          <p:cNvSpPr txBox="1"/>
          <p:nvPr userDrawn="1"/>
        </p:nvSpPr>
        <p:spPr>
          <a:xfrm>
            <a:off x="8739875" y="6356353"/>
            <a:ext cx="2845541" cy="36512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0B54B325-8FCF-42A3-9109-D073FFF2E24E}"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10" name="Rectangle 5"/>
          <p:cNvSpPr>
            <a:spLocks noChangeArrowheads="1"/>
          </p:cNvSpPr>
          <p:nvPr userDrawn="1"/>
        </p:nvSpPr>
        <p:spPr bwMode="auto">
          <a:xfrm>
            <a:off x="0" y="6597352"/>
            <a:ext cx="12218988" cy="26541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solidFill>
                <a:prstClr val="black"/>
              </a:solidFill>
            </a:endParaRPr>
          </a:p>
        </p:txBody>
      </p:sp>
      <p:sp>
        <p:nvSpPr>
          <p:cNvPr id="13" name="文本框 25"/>
          <p:cNvSpPr txBox="1"/>
          <p:nvPr userDrawn="1"/>
        </p:nvSpPr>
        <p:spPr>
          <a:xfrm>
            <a:off x="-1" y="6597352"/>
            <a:ext cx="12195175" cy="245110"/>
          </a:xfrm>
          <a:prstGeom prst="rect">
            <a:avLst/>
          </a:prstGeom>
          <a:noFill/>
        </p:spPr>
        <p:txBody>
          <a:bodyPr wrap="square" rtlCol="0">
            <a:spAutoFit/>
          </a:bodyPr>
          <a:lstStyle/>
          <a:p>
            <a:pPr algn="ctr"/>
            <a:r>
              <a:rPr lang="zh-CN" altLang="en-US" sz="1000" b="1" dirty="0">
                <a:solidFill>
                  <a:prstClr val="white"/>
                </a:solidFill>
                <a:latin typeface="微软雅黑" panose="020B0503020204020204" pitchFamily="34" charset="-122"/>
                <a:ea typeface="微软雅黑" panose="020B0503020204020204" pitchFamily="34" charset="-122"/>
              </a:rPr>
              <a:t>腾策顾问</a:t>
            </a:r>
            <a:endParaRPr lang="en-US" altLang="zh-CN" sz="1000" b="1" dirty="0">
              <a:solidFill>
                <a:prstClr val="white"/>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11480800" y="-99695"/>
            <a:ext cx="703580" cy="680720"/>
          </a:xfrm>
          <a:prstGeom prst="rect">
            <a:avLst/>
          </a:prstGeom>
        </p:spPr>
      </p:pic>
      <p:pic>
        <p:nvPicPr>
          <p:cNvPr id="12" name="图片 11">
            <a:extLst>
              <a:ext uri="{FF2B5EF4-FFF2-40B4-BE49-F238E27FC236}">
                <a16:creationId xmlns:a16="http://schemas.microsoft.com/office/drawing/2014/main" xmlns="" id="{57081310-DA0C-6B09-048E-3BCC692AFBE3}"/>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872" t="6899" r="6362" b="2494"/>
          <a:stretch>
            <a:fillRect/>
          </a:stretch>
        </p:blipFill>
        <p:spPr>
          <a:xfrm>
            <a:off x="10887663" y="-1"/>
            <a:ext cx="598434" cy="595313"/>
          </a:xfrm>
          <a:prstGeom prst="rect">
            <a:avLst/>
          </a:prstGeom>
        </p:spPr>
      </p:pic>
    </p:spTree>
    <p:extLst>
      <p:ext uri="{BB962C8B-B14F-4D97-AF65-F5344CB8AC3E}">
        <p14:creationId xmlns:p14="http://schemas.microsoft.com/office/powerpoint/2010/main" val="369766119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1" y="4800600"/>
            <a:ext cx="731710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341"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1"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a:defRPr/>
            </a:pPr>
            <a:fld id="{B9721713-4538-4059-AD28-703EB26F39BF}"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pPr>
              <a:defRPr/>
            </a:pPr>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pPr>
              <a:defRPr/>
            </a:pPr>
            <a:fld id="{02C9B847-6D79-45C6-8EAA-F68373526DC9}"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8" name="日期占位符 1"/>
          <p:cNvSpPr txBox="1"/>
          <p:nvPr userDrawn="1"/>
        </p:nvSpPr>
        <p:spPr>
          <a:xfrm>
            <a:off x="609760" y="6356353"/>
            <a:ext cx="2845541" cy="365125"/>
          </a:xfrm>
          <a:prstGeom prst="rect">
            <a:avLst/>
          </a:prstGeom>
        </p:spPr>
        <p:txBody>
          <a:bodyPr vert="horz" lIns="91440" tIns="45720" rIns="91440" bIns="45720" rtlCol="0" anchor="ctr"/>
          <a:lstStyle>
            <a:defPPr>
              <a:defRPr lang="zh-CN"/>
            </a:defPPr>
            <a:lvl1pPr algn="l"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7776835B-0F46-4650-BE04-D92D5AB0F093}"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9" name="灯片编号占位符 3"/>
          <p:cNvSpPr txBox="1"/>
          <p:nvPr userDrawn="1"/>
        </p:nvSpPr>
        <p:spPr>
          <a:xfrm>
            <a:off x="8739875" y="6356353"/>
            <a:ext cx="2845541" cy="365125"/>
          </a:xfrm>
          <a:prstGeom prst="rect">
            <a:avLst/>
          </a:prstGeom>
        </p:spPr>
        <p:txBody>
          <a:bodyPr vert="horz" lIns="91440" tIns="45720" rIns="91440" bIns="45720" rtlCol="0" anchor="ctr"/>
          <a:lstStyle>
            <a:defPPr>
              <a:defRPr lang="zh-CN"/>
            </a:defPPr>
            <a:lvl1pPr algn="r" rtl="0" fontAlgn="base">
              <a:spcBef>
                <a:spcPct val="0"/>
              </a:spcBef>
              <a:spcAft>
                <a:spcPct val="0"/>
              </a:spcAft>
              <a:defRPr sz="1200" kern="1200">
                <a:solidFill>
                  <a:schemeClr val="tx1">
                    <a:tint val="75000"/>
                  </a:schemeClr>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defRPr/>
            </a:pPr>
            <a:fld id="{0B54B325-8FCF-42A3-9109-D073FFF2E24E}" type="slidenum">
              <a:rPr lang="zh-CN" altLang="en-US" smtClean="0">
                <a:solidFill>
                  <a:prstClr val="black">
                    <a:tint val="75000"/>
                  </a:prstClr>
                </a:solidFill>
              </a:rPr>
              <a:pPr>
                <a:defRPr/>
              </a:pPr>
              <a:t>‹#›</a:t>
            </a:fld>
            <a:endParaRPr lang="zh-CN" altLang="en-US">
              <a:solidFill>
                <a:prstClr val="black">
                  <a:tint val="75000"/>
                </a:prstClr>
              </a:solidFill>
            </a:endParaRPr>
          </a:p>
        </p:txBody>
      </p:sp>
      <p:sp>
        <p:nvSpPr>
          <p:cNvPr id="10" name="Rectangle 5"/>
          <p:cNvSpPr>
            <a:spLocks noChangeArrowheads="1"/>
          </p:cNvSpPr>
          <p:nvPr userDrawn="1"/>
        </p:nvSpPr>
        <p:spPr bwMode="auto">
          <a:xfrm>
            <a:off x="0" y="6597352"/>
            <a:ext cx="12218988" cy="26541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solidFill>
                <a:prstClr val="black"/>
              </a:solidFill>
            </a:endParaRPr>
          </a:p>
        </p:txBody>
      </p:sp>
      <p:sp>
        <p:nvSpPr>
          <p:cNvPr id="13" name="文本框 25"/>
          <p:cNvSpPr txBox="1"/>
          <p:nvPr userDrawn="1"/>
        </p:nvSpPr>
        <p:spPr>
          <a:xfrm>
            <a:off x="-1" y="6597352"/>
            <a:ext cx="12195175" cy="245110"/>
          </a:xfrm>
          <a:prstGeom prst="rect">
            <a:avLst/>
          </a:prstGeom>
          <a:noFill/>
        </p:spPr>
        <p:txBody>
          <a:bodyPr wrap="square" rtlCol="0">
            <a:spAutoFit/>
          </a:bodyPr>
          <a:lstStyle/>
          <a:p>
            <a:pPr algn="ctr"/>
            <a:r>
              <a:rPr lang="zh-CN" altLang="en-US" sz="1000" b="1" dirty="0">
                <a:solidFill>
                  <a:prstClr val="white"/>
                </a:solidFill>
                <a:latin typeface="微软雅黑" panose="020B0503020204020204" pitchFamily="34" charset="-122"/>
                <a:ea typeface="微软雅黑" panose="020B0503020204020204" pitchFamily="34" charset="-122"/>
              </a:rPr>
              <a:t>腾策顾问</a:t>
            </a:r>
            <a:endParaRPr lang="en-US" altLang="zh-CN" sz="1000" b="1" dirty="0">
              <a:solidFill>
                <a:prstClr val="white"/>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userDrawn="1"/>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11480800" y="-99695"/>
            <a:ext cx="703580" cy="680720"/>
          </a:xfrm>
          <a:prstGeom prst="rect">
            <a:avLst/>
          </a:prstGeom>
        </p:spPr>
      </p:pic>
      <p:pic>
        <p:nvPicPr>
          <p:cNvPr id="12" name="图片 11">
            <a:extLst>
              <a:ext uri="{FF2B5EF4-FFF2-40B4-BE49-F238E27FC236}">
                <a16:creationId xmlns:a16="http://schemas.microsoft.com/office/drawing/2014/main" xmlns="" id="{147D7570-06BF-77B0-530F-F51641BAA39C}"/>
              </a:ext>
            </a:extLst>
          </p:cNvPr>
          <p:cNvPicPr>
            <a:picLocks noChangeAspect="1"/>
          </p:cNvPicPr>
          <p:nvPr userDrawn="1"/>
        </p:nvPicPr>
        <p:blipFill rotWithShape="1">
          <a:blip r:embed="rId4" cstate="print">
            <a:extLst>
              <a:ext uri="{28A0092B-C50C-407E-A947-70E740481C1C}">
                <a14:useLocalDpi xmlns:a14="http://schemas.microsoft.com/office/drawing/2010/main" val="0"/>
              </a:ext>
            </a:extLst>
          </a:blip>
          <a:srcRect l="5872" t="6899" r="6362" b="2494"/>
          <a:stretch>
            <a:fillRect/>
          </a:stretch>
        </p:blipFill>
        <p:spPr>
          <a:xfrm>
            <a:off x="10887663" y="-1"/>
            <a:ext cx="598434" cy="595313"/>
          </a:xfrm>
          <a:prstGeom prst="rect">
            <a:avLst/>
          </a:prstGeom>
        </p:spPr>
      </p:pic>
    </p:spTree>
    <p:extLst>
      <p:ext uri="{BB962C8B-B14F-4D97-AF65-F5344CB8AC3E}">
        <p14:creationId xmlns:p14="http://schemas.microsoft.com/office/powerpoint/2010/main" val="96830551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759" y="1600203"/>
            <a:ext cx="10975658"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760" y="6356353"/>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85B12319-6B88-44B3-9135-A20439DB30BF}" type="datetimeFigureOut">
              <a:rPr lang="zh-CN" altLang="en-US" smtClean="0">
                <a:solidFill>
                  <a:prstClr val="black">
                    <a:tint val="75000"/>
                  </a:prstClr>
                </a:solidFill>
              </a:rPr>
              <a:pPr>
                <a:defRPr/>
              </a:pPr>
              <a:t>2024/5/7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3"/>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3"/>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F07CBA0-F2E3-4594-8C5B-D77846355392}" type="slidenum">
              <a:rPr lang="zh-CN" altLang="en-US" smtClean="0">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5549530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userDrawn="1">
          <p15:clr>
            <a:srgbClr val="F26B43"/>
          </p15:clr>
        </p15:guide>
        <p15:guide id="2" pos="384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microsoft.com/office/2007/relationships/hdphoto" Target="../media/hdphoto1.wdp"/><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chart" Target="../charts/chart5.xml"/><Relationship Id="rId3" Type="http://schemas.openxmlformats.org/officeDocument/2006/relationships/tags" Target="../tags/tag10.xml"/><Relationship Id="rId7"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s>
</file>

<file path=ppt/slides/_rels/slide1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chart" Target="../charts/chart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5.xml"/><Relationship Id="rId4" Type="http://schemas.openxmlformats.org/officeDocument/2006/relationships/chart" Target="../charts/chart1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6.xml"/><Relationship Id="rId4" Type="http://schemas.openxmlformats.org/officeDocument/2006/relationships/chart" Target="../charts/char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9.xml"/><Relationship Id="rId4"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20.xml"/><Relationship Id="rId4"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notesSlide" Target="../notesSlides/notesSlide21.xml"/><Relationship Id="rId4"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22.xml"/><Relationship Id="rId4"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notesSlide" Target="../notesSlides/notesSlide23.xml"/><Relationship Id="rId4"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3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33.xml"/></Relationships>
</file>

<file path=ppt/slides/_rels/slide2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7.xml"/><Relationship Id="rId7" Type="http://schemas.microsoft.com/office/2007/relationships/hdphoto" Target="../media/hdphoto1.wdp"/><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1.png"/><Relationship Id="rId5" Type="http://schemas.openxmlformats.org/officeDocument/2006/relationships/image" Target="../media/image3.jpeg"/><Relationship Id="rId4"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75" y="1588"/>
            <a:ext cx="12211050" cy="686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23093" y="1667"/>
            <a:ext cx="12211050" cy="686911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28" name="矩形 27"/>
          <p:cNvSpPr/>
          <p:nvPr/>
        </p:nvSpPr>
        <p:spPr>
          <a:xfrm>
            <a:off x="0" y="3115940"/>
            <a:ext cx="12218988" cy="673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rgbClr val="4F81BD"/>
              </a:solidFill>
            </a:endParaRPr>
          </a:p>
        </p:txBody>
      </p:sp>
      <p:sp>
        <p:nvSpPr>
          <p:cNvPr id="30" name="矩形 29"/>
          <p:cNvSpPr>
            <a:spLocks noChangeArrowheads="1"/>
          </p:cNvSpPr>
          <p:nvPr/>
        </p:nvSpPr>
        <p:spPr bwMode="auto">
          <a:xfrm>
            <a:off x="8433225" y="3193812"/>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2800" b="1" dirty="0">
                <a:solidFill>
                  <a:prstClr val="white"/>
                </a:solidFill>
                <a:latin typeface="微软雅黑" panose="020B0503020204020204" pitchFamily="34" charset="-122"/>
                <a:ea typeface="微软雅黑" panose="020B0503020204020204" pitchFamily="34" charset="-122"/>
              </a:rPr>
              <a:t>腾策顾问</a:t>
            </a:r>
            <a:r>
              <a:rPr lang="zh-CN" altLang="zh-CN" sz="2800" b="1" dirty="0">
                <a:solidFill>
                  <a:prstClr val="white"/>
                </a:solidFill>
                <a:latin typeface="微软雅黑" panose="020B0503020204020204" pitchFamily="34" charset="-122"/>
                <a:ea typeface="微软雅黑" panose="020B0503020204020204" pitchFamily="34" charset="-122"/>
              </a:rPr>
              <a:t>分享</a:t>
            </a:r>
          </a:p>
        </p:txBody>
      </p:sp>
      <p:sp>
        <p:nvSpPr>
          <p:cNvPr id="41" name="TextBox 40"/>
          <p:cNvSpPr txBox="1">
            <a:spLocks noChangeArrowheads="1"/>
          </p:cNvSpPr>
          <p:nvPr/>
        </p:nvSpPr>
        <p:spPr bwMode="auto">
          <a:xfrm>
            <a:off x="1201043" y="2078038"/>
            <a:ext cx="9937104"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sz="4800" b="1" dirty="0">
                <a:solidFill>
                  <a:prstClr val="white"/>
                </a:solidFill>
                <a:latin typeface="微软雅黑" panose="020B0503020204020204" pitchFamily="34" charset="-122"/>
                <a:ea typeface="微软雅黑" panose="020B0503020204020204" pitchFamily="34" charset="-122"/>
              </a:rPr>
              <a:t>威海</a:t>
            </a:r>
            <a:r>
              <a:rPr lang="en-US" altLang="zh-CN" sz="4800" b="1" dirty="0">
                <a:solidFill>
                  <a:prstClr val="white"/>
                </a:solidFill>
                <a:latin typeface="微软雅黑" panose="020B0503020204020204" pitchFamily="34" charset="-122"/>
                <a:ea typeface="微软雅黑" panose="020B0503020204020204" pitchFamily="34" charset="-122"/>
              </a:rPr>
              <a:t>·4</a:t>
            </a:r>
            <a:r>
              <a:rPr lang="zh-CN" altLang="en-US" sz="4800" b="1" dirty="0">
                <a:solidFill>
                  <a:prstClr val="white"/>
                </a:solidFill>
                <a:latin typeface="微软雅黑" panose="020B0503020204020204" pitchFamily="34" charset="-122"/>
                <a:ea typeface="微软雅黑" panose="020B0503020204020204" pitchFamily="34" charset="-122"/>
              </a:rPr>
              <a:t>月房产市场解析</a:t>
            </a:r>
            <a:endParaRPr lang="zh-CN" altLang="zh-CN" sz="4800" b="1" dirty="0">
              <a:solidFill>
                <a:prstClr val="white"/>
              </a:solidFill>
              <a:latin typeface="微软雅黑" panose="020B0503020204020204" pitchFamily="34" charset="-122"/>
              <a:ea typeface="微软雅黑" panose="020B0503020204020204" pitchFamily="34" charset="-122"/>
            </a:endParaRPr>
          </a:p>
        </p:txBody>
      </p:sp>
      <p:sp>
        <p:nvSpPr>
          <p:cNvPr id="16" name="文本框 13"/>
          <p:cNvSpPr txBox="1"/>
          <p:nvPr/>
        </p:nvSpPr>
        <p:spPr>
          <a:xfrm>
            <a:off x="8378190" y="4716780"/>
            <a:ext cx="3735070" cy="554355"/>
          </a:xfrm>
          <a:prstGeom prst="rect">
            <a:avLst/>
          </a:prstGeom>
          <a:noFill/>
        </p:spPr>
        <p:txBody>
          <a:bodyPr wrap="square" lIns="93040" tIns="46520" rIns="93040" bIns="46520" rtlCol="0">
            <a:spAutoFit/>
          </a:bodyPr>
          <a:lstStyle/>
          <a:p>
            <a:pPr algn="ctr">
              <a:lnSpc>
                <a:spcPct val="150000"/>
              </a:lnSpc>
            </a:pPr>
            <a:r>
              <a:rPr lang="zh-CN" altLang="en-US" sz="2000" b="1" dirty="0">
                <a:solidFill>
                  <a:prstClr val="white"/>
                </a:solidFill>
                <a:latin typeface="微软雅黑" panose="020B0503020204020204" pitchFamily="34" charset="-122"/>
                <a:ea typeface="微软雅黑" panose="020B0503020204020204" pitchFamily="34" charset="-122"/>
              </a:rPr>
              <a:t>腾策房地产投资顾问有限公司</a:t>
            </a:r>
            <a:endParaRPr lang="en-US" altLang="zh-CN" sz="2000" b="1" dirty="0">
              <a:solidFill>
                <a:prstClr val="white"/>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7554595" y="4498975"/>
            <a:ext cx="6109335" cy="986155"/>
            <a:chOff x="4873451" y="5877272"/>
            <a:chExt cx="5616624" cy="830234"/>
          </a:xfrm>
        </p:grpSpPr>
        <p:sp>
          <p:nvSpPr>
            <p:cNvPr id="17" name="文本框 13"/>
            <p:cNvSpPr txBox="1"/>
            <p:nvPr/>
          </p:nvSpPr>
          <p:spPr>
            <a:xfrm>
              <a:off x="5003676" y="5949280"/>
              <a:ext cx="5486399" cy="333375"/>
            </a:xfrm>
            <a:prstGeom prst="rect">
              <a:avLst/>
            </a:prstGeom>
            <a:noFill/>
          </p:spPr>
          <p:txBody>
            <a:bodyPr wrap="square" rtlCol="0">
              <a:spAutoFit/>
            </a:bodyPr>
            <a:lstStyle/>
            <a:p>
              <a:pPr algn="ctr">
                <a:lnSpc>
                  <a:spcPct val="150000"/>
                </a:lnSpc>
              </a:pPr>
              <a:endParaRPr lang="en-US" altLang="zh-CN" sz="1050" b="1" dirty="0">
                <a:solidFill>
                  <a:prstClr val="white"/>
                </a:solidFill>
                <a:latin typeface="微软雅黑" panose="020B0503020204020204" pitchFamily="34" charset="-122"/>
                <a:ea typeface="微软雅黑" panose="020B0503020204020204" pitchFamily="34" charset="-122"/>
              </a:endParaRPr>
            </a:p>
          </p:txBody>
        </p:sp>
        <p:sp>
          <p:nvSpPr>
            <p:cNvPr id="20" name="矩形 19"/>
            <p:cNvSpPr/>
            <p:nvPr/>
          </p:nvSpPr>
          <p:spPr>
            <a:xfrm>
              <a:off x="5054354" y="6059434"/>
              <a:ext cx="576064"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1" name="图片 20"/>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4873451" y="5877272"/>
              <a:ext cx="857677" cy="830234"/>
            </a:xfrm>
            <a:prstGeom prst="rect">
              <a:avLst/>
            </a:prstGeom>
          </p:spPr>
        </p:pic>
      </p:grpSp>
      <p:sp>
        <p:nvSpPr>
          <p:cNvPr id="13" name="矩形 12"/>
          <p:cNvSpPr/>
          <p:nvPr/>
        </p:nvSpPr>
        <p:spPr>
          <a:xfrm>
            <a:off x="8113587" y="6228020"/>
            <a:ext cx="4043269" cy="507831"/>
          </a:xfrm>
          <a:prstGeom prst="rect">
            <a:avLst/>
          </a:prstGeom>
        </p:spPr>
        <p:txBody>
          <a:bodyPr wrap="square">
            <a:spAutoFit/>
          </a:bodyPr>
          <a:lstStyle/>
          <a:p>
            <a:r>
              <a:rPr lang="zh-CN" altLang="en-US" sz="900" b="1" dirty="0">
                <a:solidFill>
                  <a:prstClr val="white"/>
                </a:solidFill>
                <a:latin typeface="微软雅黑" panose="020B0503020204020204" pitchFamily="34" charset="-122"/>
                <a:ea typeface="微软雅黑" panose="020B0503020204020204" pitchFamily="34" charset="-122"/>
              </a:rPr>
              <a:t>备注： 商品房数据口径仅包含普通住宅</a:t>
            </a:r>
            <a:r>
              <a:rPr lang="en-US" altLang="zh-CN" sz="900" b="1" dirty="0">
                <a:solidFill>
                  <a:prstClr val="white"/>
                </a:solidFill>
                <a:latin typeface="微软雅黑" panose="020B0503020204020204" pitchFamily="34" charset="-122"/>
                <a:ea typeface="微软雅黑" panose="020B0503020204020204" pitchFamily="34" charset="-122"/>
              </a:rPr>
              <a:t>+</a:t>
            </a:r>
            <a:r>
              <a:rPr lang="zh-CN" altLang="en-US" sz="900" b="1" dirty="0">
                <a:solidFill>
                  <a:prstClr val="white"/>
                </a:solidFill>
                <a:latin typeface="微软雅黑" panose="020B0503020204020204" pitchFamily="34" charset="-122"/>
                <a:ea typeface="微软雅黑" panose="020B0503020204020204" pitchFamily="34" charset="-122"/>
              </a:rPr>
              <a:t>别墅</a:t>
            </a:r>
            <a:r>
              <a:rPr lang="en-US" altLang="zh-CN" sz="900" b="1" dirty="0">
                <a:solidFill>
                  <a:prstClr val="white"/>
                </a:solidFill>
                <a:latin typeface="微软雅黑" panose="020B0503020204020204" pitchFamily="34" charset="-122"/>
                <a:ea typeface="微软雅黑" panose="020B0503020204020204" pitchFamily="34" charset="-122"/>
              </a:rPr>
              <a:t>+</a:t>
            </a:r>
            <a:r>
              <a:rPr lang="zh-CN" altLang="en-US" sz="900" b="1" dirty="0">
                <a:solidFill>
                  <a:prstClr val="white"/>
                </a:solidFill>
                <a:latin typeface="微软雅黑" panose="020B0503020204020204" pitchFamily="34" charset="-122"/>
                <a:ea typeface="微软雅黑" panose="020B0503020204020204" pitchFamily="34" charset="-122"/>
              </a:rPr>
              <a:t>公寓</a:t>
            </a:r>
            <a:r>
              <a:rPr lang="en-US" altLang="zh-CN" sz="900" b="1" dirty="0">
                <a:solidFill>
                  <a:prstClr val="white"/>
                </a:solidFill>
                <a:latin typeface="微软雅黑" panose="020B0503020204020204" pitchFamily="34" charset="-122"/>
                <a:ea typeface="微软雅黑" panose="020B0503020204020204" pitchFamily="34" charset="-122"/>
              </a:rPr>
              <a:t>+</a:t>
            </a:r>
            <a:r>
              <a:rPr lang="zh-CN" altLang="en-US" sz="900" b="1" dirty="0">
                <a:solidFill>
                  <a:prstClr val="white"/>
                </a:solidFill>
                <a:latin typeface="微软雅黑" panose="020B0503020204020204" pitchFamily="34" charset="-122"/>
                <a:ea typeface="微软雅黑" panose="020B0503020204020204" pitchFamily="34" charset="-122"/>
              </a:rPr>
              <a:t>商业</a:t>
            </a:r>
            <a:r>
              <a:rPr lang="en-US" altLang="zh-CN" sz="900" b="1" dirty="0">
                <a:solidFill>
                  <a:prstClr val="white"/>
                </a:solidFill>
                <a:latin typeface="微软雅黑" panose="020B0503020204020204" pitchFamily="34" charset="-122"/>
                <a:ea typeface="微软雅黑" panose="020B0503020204020204" pitchFamily="34" charset="-122"/>
              </a:rPr>
              <a:t>+</a:t>
            </a:r>
            <a:r>
              <a:rPr lang="zh-CN" altLang="en-US" sz="900" b="1" dirty="0">
                <a:solidFill>
                  <a:prstClr val="white"/>
                </a:solidFill>
                <a:latin typeface="微软雅黑" panose="020B0503020204020204" pitchFamily="34" charset="-122"/>
                <a:ea typeface="微软雅黑" panose="020B0503020204020204" pitchFamily="34" charset="-122"/>
              </a:rPr>
              <a:t>办公 </a:t>
            </a:r>
            <a:r>
              <a:rPr lang="en-US" altLang="zh-CN" sz="900" b="1" dirty="0">
                <a:solidFill>
                  <a:prstClr val="white"/>
                </a:solidFill>
                <a:latin typeface="微软雅黑" panose="020B0503020204020204" pitchFamily="34" charset="-122"/>
                <a:ea typeface="微软雅黑" panose="020B0503020204020204" pitchFamily="34" charset="-122"/>
              </a:rPr>
              <a:t>5</a:t>
            </a:r>
            <a:r>
              <a:rPr lang="zh-CN" altLang="en-US" sz="900" b="1" dirty="0">
                <a:solidFill>
                  <a:prstClr val="white"/>
                </a:solidFill>
                <a:latin typeface="微软雅黑" panose="020B0503020204020204" pitchFamily="34" charset="-122"/>
                <a:ea typeface="微软雅黑" panose="020B0503020204020204" pitchFamily="34" charset="-122"/>
              </a:rPr>
              <a:t>种业态；</a:t>
            </a:r>
            <a:endParaRPr lang="en-US" altLang="zh-CN" sz="900" b="1" dirty="0">
              <a:solidFill>
                <a:prstClr val="white"/>
              </a:solidFill>
              <a:latin typeface="微软雅黑" panose="020B0503020204020204" pitchFamily="34" charset="-122"/>
              <a:ea typeface="微软雅黑" panose="020B0503020204020204" pitchFamily="34" charset="-122"/>
            </a:endParaRPr>
          </a:p>
          <a:p>
            <a:r>
              <a:rPr lang="en-US" altLang="zh-CN" sz="900" b="1" dirty="0">
                <a:solidFill>
                  <a:prstClr val="white"/>
                </a:solidFill>
                <a:latin typeface="微软雅黑" panose="020B0503020204020204" pitchFamily="34" charset="-122"/>
                <a:ea typeface="微软雅黑" panose="020B0503020204020204" pitchFamily="34" charset="-122"/>
              </a:rPr>
              <a:t>           </a:t>
            </a:r>
            <a:r>
              <a:rPr lang="zh-CN" altLang="en-US" sz="900" b="1" dirty="0">
                <a:solidFill>
                  <a:prstClr val="white"/>
                </a:solidFill>
                <a:latin typeface="微软雅黑" panose="020B0503020204020204" pitchFamily="34" charset="-122"/>
                <a:ea typeface="微软雅黑" panose="020B0503020204020204" pitchFamily="34" charset="-122"/>
              </a:rPr>
              <a:t>商品住宅数据口径仅包含普通住宅</a:t>
            </a:r>
            <a:r>
              <a:rPr lang="en-US" altLang="zh-CN" sz="900" b="1" dirty="0">
                <a:solidFill>
                  <a:prstClr val="white"/>
                </a:solidFill>
                <a:latin typeface="微软雅黑" panose="020B0503020204020204" pitchFamily="34" charset="-122"/>
                <a:ea typeface="微软雅黑" panose="020B0503020204020204" pitchFamily="34" charset="-122"/>
              </a:rPr>
              <a:t>+</a:t>
            </a:r>
            <a:r>
              <a:rPr lang="zh-CN" altLang="en-US" sz="900" b="1" dirty="0">
                <a:solidFill>
                  <a:prstClr val="white"/>
                </a:solidFill>
                <a:latin typeface="微软雅黑" panose="020B0503020204020204" pitchFamily="34" charset="-122"/>
                <a:ea typeface="微软雅黑" panose="020B0503020204020204" pitchFamily="34" charset="-122"/>
              </a:rPr>
              <a:t>别墅  </a:t>
            </a:r>
            <a:r>
              <a:rPr lang="en-US" altLang="zh-CN" sz="900" b="1" dirty="0">
                <a:solidFill>
                  <a:prstClr val="white"/>
                </a:solidFill>
                <a:latin typeface="微软雅黑" panose="020B0503020204020204" pitchFamily="34" charset="-122"/>
                <a:ea typeface="微软雅黑" panose="020B0503020204020204" pitchFamily="34" charset="-122"/>
              </a:rPr>
              <a:t>2</a:t>
            </a:r>
            <a:r>
              <a:rPr lang="zh-CN" altLang="en-US" sz="900" b="1" dirty="0">
                <a:solidFill>
                  <a:prstClr val="white"/>
                </a:solidFill>
                <a:latin typeface="微软雅黑" panose="020B0503020204020204" pitchFamily="34" charset="-122"/>
                <a:ea typeface="微软雅黑" panose="020B0503020204020204" pitchFamily="34" charset="-122"/>
              </a:rPr>
              <a:t>种业态</a:t>
            </a:r>
            <a:endParaRPr lang="en-US" altLang="zh-CN" sz="900" b="1" dirty="0">
              <a:solidFill>
                <a:prstClr val="white"/>
              </a:solidFill>
              <a:latin typeface="微软雅黑" panose="020B0503020204020204" pitchFamily="34" charset="-122"/>
              <a:ea typeface="微软雅黑" panose="020B0503020204020204" pitchFamily="34" charset="-122"/>
            </a:endParaRPr>
          </a:p>
          <a:p>
            <a:r>
              <a:rPr lang="en-US" altLang="zh-CN" sz="900" b="1" dirty="0">
                <a:solidFill>
                  <a:prstClr val="white"/>
                </a:solidFill>
                <a:latin typeface="微软雅黑" panose="020B0503020204020204" pitchFamily="34" charset="-122"/>
                <a:ea typeface="微软雅黑" panose="020B0503020204020204" pitchFamily="34" charset="-122"/>
              </a:rPr>
              <a:t>           </a:t>
            </a:r>
            <a:r>
              <a:rPr lang="zh-CN" altLang="en-US" sz="900" b="1" dirty="0">
                <a:solidFill>
                  <a:prstClr val="white"/>
                </a:solidFill>
                <a:latin typeface="微软雅黑" panose="020B0503020204020204" pitchFamily="34" charset="-122"/>
                <a:ea typeface="微软雅黑" panose="020B0503020204020204" pitchFamily="34" charset="-122"/>
              </a:rPr>
              <a:t>数据来源：腾策顾问数据系统，以上数据仅供参考</a:t>
            </a:r>
          </a:p>
        </p:txBody>
      </p:sp>
      <p:sp>
        <p:nvSpPr>
          <p:cNvPr id="3" name="文本框 13">
            <a:extLst>
              <a:ext uri="{FF2B5EF4-FFF2-40B4-BE49-F238E27FC236}">
                <a16:creationId xmlns:a16="http://schemas.microsoft.com/office/drawing/2014/main" xmlns="" id="{82E3F160-5079-EF45-E679-222D66D55A75}"/>
              </a:ext>
            </a:extLst>
          </p:cNvPr>
          <p:cNvSpPr txBox="1"/>
          <p:nvPr/>
        </p:nvSpPr>
        <p:spPr>
          <a:xfrm>
            <a:off x="4751070" y="4761900"/>
            <a:ext cx="2756535" cy="501240"/>
          </a:xfrm>
          <a:prstGeom prst="rect">
            <a:avLst/>
          </a:prstGeom>
          <a:noFill/>
        </p:spPr>
        <p:txBody>
          <a:bodyPr wrap="square" lIns="93040" tIns="46520" rIns="93040" bIns="46520" rtlCol="0">
            <a:spAutoFit/>
          </a:bodyPr>
          <a:lstStyle/>
          <a:p>
            <a:pPr algn="ctr">
              <a:lnSpc>
                <a:spcPct val="150000"/>
              </a:lnSpc>
            </a:pPr>
            <a:r>
              <a:rPr lang="zh-CN" altLang="en-US" sz="2000" b="1" dirty="0">
                <a:solidFill>
                  <a:prstClr val="white"/>
                </a:solidFill>
                <a:latin typeface="微软雅黑" panose="020B0503020204020204" pitchFamily="34" charset="-122"/>
                <a:ea typeface="微软雅黑" panose="020B0503020204020204" pitchFamily="34" charset="-122"/>
              </a:rPr>
              <a:t>威海市房地产业协会</a:t>
            </a:r>
            <a:endParaRPr lang="en-US" altLang="zh-CN" sz="2000" b="1" dirty="0">
              <a:solidFill>
                <a:prstClr val="white"/>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a16="http://schemas.microsoft.com/office/drawing/2014/main" xmlns="" id="{73F6D577-4A39-E600-7DC5-60626B7A679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872" t="2953" r="6362" b="-244"/>
          <a:stretch>
            <a:fillRect/>
          </a:stretch>
        </p:blipFill>
        <p:spPr>
          <a:xfrm>
            <a:off x="4068162" y="4653136"/>
            <a:ext cx="733425" cy="78343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土地市场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4" name="TextBox 4"/>
          <p:cNvSpPr txBox="1">
            <a:spLocks noChangeArrowheads="1"/>
          </p:cNvSpPr>
          <p:nvPr/>
        </p:nvSpPr>
        <p:spPr bwMode="auto">
          <a:xfrm>
            <a:off x="3505299" y="1628800"/>
            <a:ext cx="5184576" cy="307777"/>
          </a:xfrm>
          <a:prstGeom prst="rect">
            <a:avLst/>
          </a:prstGeom>
          <a:noFill/>
          <a:ln w="9525">
            <a:noFill/>
            <a:miter lim="800000"/>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a:t>
            </a:r>
            <a:r>
              <a:rPr lang="en-US" altLang="zh-CN" sz="1400" b="1" dirty="0">
                <a:solidFill>
                  <a:prstClr val="black"/>
                </a:solidFill>
                <a:latin typeface="微软雅黑" panose="020B0503020204020204" pitchFamily="34" charset="-122"/>
                <a:ea typeface="微软雅黑" panose="020B0503020204020204" pitchFamily="34" charset="-122"/>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月土地供求走势走势</a:t>
            </a:r>
          </a:p>
        </p:txBody>
      </p:sp>
      <p:sp>
        <p:nvSpPr>
          <p:cNvPr id="12" name="TextBox 7">
            <a:extLst>
              <a:ext uri="{FF2B5EF4-FFF2-40B4-BE49-F238E27FC236}">
                <a16:creationId xmlns:a16="http://schemas.microsoft.com/office/drawing/2014/main" xmlns="" id="{55456B65-3B7E-08EF-657D-5B34A320A41F}"/>
              </a:ext>
            </a:extLst>
          </p:cNvPr>
          <p:cNvSpPr txBox="1">
            <a:spLocks noChangeArrowheads="1"/>
          </p:cNvSpPr>
          <p:nvPr/>
        </p:nvSpPr>
        <p:spPr bwMode="auto">
          <a:xfrm>
            <a:off x="1" y="764704"/>
            <a:ext cx="1188720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土地供应：</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本月</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宗非工业用地供应，计容总建面</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0.9</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万㎡，均位于环翠区；本月无非工业用地成交。</a:t>
            </a:r>
          </a:p>
        </p:txBody>
      </p:sp>
      <p:cxnSp>
        <p:nvCxnSpPr>
          <p:cNvPr id="3" name="直接连接符 2">
            <a:extLst>
              <a:ext uri="{FF2B5EF4-FFF2-40B4-BE49-F238E27FC236}">
                <a16:creationId xmlns:a16="http://schemas.microsoft.com/office/drawing/2014/main" xmlns="" id="{CDD59890-2C01-1E02-B1D9-50CF5EB603E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5" name="图表 4">
            <a:extLst>
              <a:ext uri="{FF2B5EF4-FFF2-40B4-BE49-F238E27FC236}">
                <a16:creationId xmlns:a16="http://schemas.microsoft.com/office/drawing/2014/main" xmlns="" id="{619E5689-F939-EFE9-B1D9-AB01E797E72B}"/>
              </a:ext>
            </a:extLst>
          </p:cNvPr>
          <p:cNvGraphicFramePr/>
          <p:nvPr>
            <p:extLst>
              <p:ext uri="{D42A27DB-BD31-4B8C-83A1-F6EECF244321}">
                <p14:modId xmlns:p14="http://schemas.microsoft.com/office/powerpoint/2010/main" val="1507066256"/>
              </p:ext>
            </p:extLst>
          </p:nvPr>
        </p:nvGraphicFramePr>
        <p:xfrm>
          <a:off x="342900" y="1916832"/>
          <a:ext cx="11544299" cy="195031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图表 12">
            <a:extLst>
              <a:ext uri="{FF2B5EF4-FFF2-40B4-BE49-F238E27FC236}">
                <a16:creationId xmlns:a16="http://schemas.microsoft.com/office/drawing/2014/main" xmlns="" id="{CCC555DF-87DF-057A-7E82-A29DDC37811F}"/>
              </a:ext>
            </a:extLst>
          </p:cNvPr>
          <p:cNvGraphicFramePr/>
          <p:nvPr>
            <p:extLst>
              <p:ext uri="{D42A27DB-BD31-4B8C-83A1-F6EECF244321}">
                <p14:modId xmlns:p14="http://schemas.microsoft.com/office/powerpoint/2010/main" val="1811878284"/>
              </p:ext>
            </p:extLst>
          </p:nvPr>
        </p:nvGraphicFramePr>
        <p:xfrm>
          <a:off x="336548" y="3893072"/>
          <a:ext cx="11550651" cy="2488679"/>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土地供应明细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11" name="表格 10"/>
          <p:cNvGraphicFramePr>
            <a:graphicFrameLocks noGrp="1"/>
          </p:cNvGraphicFramePr>
          <p:nvPr>
            <p:custDataLst>
              <p:tags r:id="rId1"/>
            </p:custDataLst>
            <p:extLst>
              <p:ext uri="{D42A27DB-BD31-4B8C-83A1-F6EECF244321}">
                <p14:modId xmlns:p14="http://schemas.microsoft.com/office/powerpoint/2010/main" val="2476976253"/>
              </p:ext>
            </p:extLst>
          </p:nvPr>
        </p:nvGraphicFramePr>
        <p:xfrm>
          <a:off x="335281" y="1639648"/>
          <a:ext cx="11551920" cy="1458010"/>
        </p:xfrm>
        <a:graphic>
          <a:graphicData uri="http://schemas.openxmlformats.org/drawingml/2006/table">
            <a:tbl>
              <a:tblPr/>
              <a:tblGrid>
                <a:gridCol w="2943842">
                  <a:extLst>
                    <a:ext uri="{9D8B030D-6E8A-4147-A177-3AD203B41FA5}">
                      <a16:colId xmlns:a16="http://schemas.microsoft.com/office/drawing/2014/main" xmlns="" val="20000"/>
                    </a:ext>
                  </a:extLst>
                </a:gridCol>
                <a:gridCol w="603916">
                  <a:extLst>
                    <a:ext uri="{9D8B030D-6E8A-4147-A177-3AD203B41FA5}">
                      <a16:colId xmlns:a16="http://schemas.microsoft.com/office/drawing/2014/main" xmlns="" val="20001"/>
                    </a:ext>
                  </a:extLst>
                </a:gridCol>
                <a:gridCol w="1510909">
                  <a:extLst>
                    <a:ext uri="{9D8B030D-6E8A-4147-A177-3AD203B41FA5}">
                      <a16:colId xmlns:a16="http://schemas.microsoft.com/office/drawing/2014/main" xmlns="" val="20002"/>
                    </a:ext>
                  </a:extLst>
                </a:gridCol>
                <a:gridCol w="847655">
                  <a:extLst>
                    <a:ext uri="{9D8B030D-6E8A-4147-A177-3AD203B41FA5}">
                      <a16:colId xmlns:a16="http://schemas.microsoft.com/office/drawing/2014/main" xmlns="" val="20003"/>
                    </a:ext>
                  </a:extLst>
                </a:gridCol>
                <a:gridCol w="897814">
                  <a:extLst>
                    <a:ext uri="{9D8B030D-6E8A-4147-A177-3AD203B41FA5}">
                      <a16:colId xmlns:a16="http://schemas.microsoft.com/office/drawing/2014/main" xmlns="" val="20004"/>
                    </a:ext>
                  </a:extLst>
                </a:gridCol>
                <a:gridCol w="1055137">
                  <a:extLst>
                    <a:ext uri="{9D8B030D-6E8A-4147-A177-3AD203B41FA5}">
                      <a16:colId xmlns:a16="http://schemas.microsoft.com/office/drawing/2014/main" xmlns="" val="20005"/>
                    </a:ext>
                  </a:extLst>
                </a:gridCol>
                <a:gridCol w="1186946">
                  <a:extLst>
                    <a:ext uri="{9D8B030D-6E8A-4147-A177-3AD203B41FA5}">
                      <a16:colId xmlns:a16="http://schemas.microsoft.com/office/drawing/2014/main" xmlns="" val="20006"/>
                    </a:ext>
                  </a:extLst>
                </a:gridCol>
                <a:gridCol w="1334066">
                  <a:extLst>
                    <a:ext uri="{9D8B030D-6E8A-4147-A177-3AD203B41FA5}">
                      <a16:colId xmlns:a16="http://schemas.microsoft.com/office/drawing/2014/main" xmlns="" val="20007"/>
                    </a:ext>
                  </a:extLst>
                </a:gridCol>
                <a:gridCol w="1171635">
                  <a:extLst>
                    <a:ext uri="{9D8B030D-6E8A-4147-A177-3AD203B41FA5}">
                      <a16:colId xmlns:a16="http://schemas.microsoft.com/office/drawing/2014/main" xmlns="" val="20008"/>
                    </a:ext>
                  </a:extLst>
                </a:gridCol>
              </a:tblGrid>
              <a:tr h="330692">
                <a:tc rowSpan="2">
                  <a:txBody>
                    <a:bodyPr/>
                    <a:lstStyle/>
                    <a:p>
                      <a:pPr algn="ctr" rtl="0" fontAlgn="ctr"/>
                      <a:r>
                        <a:rPr lang="zh-CN" altLang="en-US" sz="1200" b="1" i="0" u="none" strike="noStrike" kern="1200" dirty="0">
                          <a:solidFill>
                            <a:srgbClr val="FFFFFF"/>
                          </a:solidFill>
                          <a:latin typeface="微软雅黑" panose="020B0503020204020204" pitchFamily="34" charset="-122"/>
                          <a:ea typeface="微软雅黑" panose="020B0503020204020204" pitchFamily="34" charset="-122"/>
                          <a:cs typeface="+mn-cs"/>
                        </a:rPr>
                        <a:t>土地名称 </a:t>
                      </a:r>
                    </a:p>
                  </a:txBody>
                  <a:tcPr marL="91950" marR="91950" marT="45975" marB="4597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rowSpan="2">
                  <a:txBody>
                    <a:bodyPr/>
                    <a:lstStyle/>
                    <a:p>
                      <a:pPr algn="ctr" rtl="0" fontAlgn="ctr"/>
                      <a:r>
                        <a:rPr lang="zh-CN" altLang="en-US" sz="1200" b="1" i="0" u="none" strike="noStrike" kern="1200" dirty="0">
                          <a:solidFill>
                            <a:srgbClr val="FFFFFF"/>
                          </a:solidFill>
                          <a:latin typeface="微软雅黑" panose="020B0503020204020204" pitchFamily="34" charset="-122"/>
                          <a:ea typeface="微软雅黑" panose="020B0503020204020204" pitchFamily="34" charset="-122"/>
                          <a:cs typeface="+mn-cs"/>
                        </a:rPr>
                        <a:t>区域 </a:t>
                      </a:r>
                    </a:p>
                  </a:txBody>
                  <a:tcPr marL="91950" marR="91950" marT="45975" marB="4597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rowSpan="2">
                  <a:txBody>
                    <a:bodyPr/>
                    <a:lstStyle/>
                    <a:p>
                      <a:pPr algn="ctr" rtl="0" fontAlgn="ctr"/>
                      <a:r>
                        <a:rPr lang="zh-CN" altLang="en-US" sz="1200" b="1" i="0" u="none" strike="noStrike" kern="1200" dirty="0">
                          <a:solidFill>
                            <a:srgbClr val="FFFFFF"/>
                          </a:solidFill>
                          <a:latin typeface="微软雅黑" panose="020B0503020204020204" pitchFamily="34" charset="-122"/>
                          <a:ea typeface="微软雅黑" panose="020B0503020204020204" pitchFamily="34" charset="-122"/>
                          <a:cs typeface="+mn-cs"/>
                        </a:rPr>
                        <a:t>土地属性 </a:t>
                      </a:r>
                    </a:p>
                  </a:txBody>
                  <a:tcPr marL="91950" marR="91950" marT="45975" marB="4597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使用年限</a:t>
                      </a:r>
                      <a:endParaRPr lang="en-US" altLang="zh-CN" sz="1200" b="1" i="0" u="none" strike="noStrike" dirty="0">
                        <a:solidFill>
                          <a:srgbClr val="FFFFFF"/>
                        </a:solidFill>
                        <a:latin typeface="微软雅黑" panose="020B0503020204020204" pitchFamily="34" charset="-122"/>
                        <a:ea typeface="微软雅黑" panose="020B0503020204020204" pitchFamily="34" charset="-122"/>
                      </a:endParaRP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rowSpan="2">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 容积率 </a:t>
                      </a:r>
                    </a:p>
                  </a:txBody>
                  <a:tcPr marL="91950" marR="91950" marT="45975" marB="45975"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用地面积 </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规划建筑面积 </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起始楼板价</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出让底价</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xmlns="" val="10000"/>
                  </a:ext>
                </a:extLst>
              </a:tr>
              <a:tr h="330692">
                <a:tc vMerge="1">
                  <a:txBody>
                    <a:bodyPr/>
                    <a:lstStyle/>
                    <a:p>
                      <a:endParaRPr lang="zh-CN"/>
                    </a:p>
                  </a:txBody>
                  <a:tcPr>
                    <a:lnT w="6350" cap="flat" cmpd="sng" algn="ctr">
                      <a:solidFill>
                        <a:srgbClr val="000000"/>
                      </a:solidFill>
                      <a:prstDash val="solid"/>
                      <a:round/>
                      <a:headEnd type="none" w="med" len="med"/>
                      <a:tailEnd type="none" w="med" len="med"/>
                    </a:lnT>
                  </a:tcPr>
                </a:tc>
                <a:tc vMerge="1">
                  <a:txBody>
                    <a:bodyPr/>
                    <a:lstStyle/>
                    <a:p>
                      <a:endParaRPr lang="zh-CN"/>
                    </a:p>
                  </a:txBody>
                  <a:tcPr>
                    <a:lnT w="6350" cap="flat" cmpd="sng" algn="ctr">
                      <a:solidFill>
                        <a:srgbClr val="000000"/>
                      </a:solidFill>
                      <a:prstDash val="solid"/>
                      <a:round/>
                      <a:headEnd type="none" w="med" len="med"/>
                      <a:tailEnd type="none" w="med" len="med"/>
                    </a:lnT>
                  </a:tcPr>
                </a:tc>
                <a:tc vMerge="1">
                  <a:txBody>
                    <a:bodyPr/>
                    <a:lstStyle/>
                    <a:p>
                      <a:endParaRPr lang="zh-CN"/>
                    </a:p>
                  </a:txBody>
                  <a:tcPr>
                    <a:lnT w="6350" cap="flat" cmpd="sng" algn="ctr">
                      <a:solidFill>
                        <a:srgbClr val="000000"/>
                      </a:solidFill>
                      <a:prstDash val="solid"/>
                      <a:round/>
                      <a:headEnd type="none" w="med" len="med"/>
                      <a:tailEnd type="none" w="med" len="med"/>
                    </a:lnT>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dirty="0">
                          <a:solidFill>
                            <a:srgbClr val="FFFFFF"/>
                          </a:solidFill>
                          <a:latin typeface="微软雅黑" panose="020B0503020204020204" pitchFamily="34" charset="-122"/>
                          <a:ea typeface="微软雅黑" panose="020B0503020204020204" pitchFamily="34" charset="-122"/>
                        </a:rPr>
                        <a:t> （年）</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vMerge="1">
                  <a:txBody>
                    <a:bodyPr/>
                    <a:lstStyle/>
                    <a:p>
                      <a:endParaRPr lang="zh-CN"/>
                    </a:p>
                  </a:txBody>
                  <a:tcP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tcPr>
                </a:tc>
                <a:tc>
                  <a:txBody>
                    <a:bodyPr/>
                    <a:lstStyle/>
                    <a:p>
                      <a:pPr algn="ctr" rtl="0" fontAlgn="ctr"/>
                      <a:r>
                        <a:rPr lang="en-US" altLang="zh-CN" sz="1200" b="1" i="0" u="none" strike="noStrike" dirty="0">
                          <a:solidFill>
                            <a:srgbClr val="FFFFFF"/>
                          </a:solidFill>
                          <a:latin typeface="微软雅黑" panose="020B0503020204020204" pitchFamily="34" charset="-122"/>
                          <a:ea typeface="微软雅黑" panose="020B0503020204020204" pitchFamily="34" charset="-122"/>
                        </a:rPr>
                        <a:t>(</a:t>
                      </a:r>
                      <a:r>
                        <a:rPr lang="zh-CN" altLang="en-US" sz="1200" b="1" i="0" u="none" strike="noStrike" dirty="0">
                          <a:solidFill>
                            <a:srgbClr val="FFFFFF"/>
                          </a:solidFill>
                          <a:latin typeface="微软雅黑" panose="020B0503020204020204" pitchFamily="34" charset="-122"/>
                          <a:ea typeface="微软雅黑" panose="020B0503020204020204" pitchFamily="34" charset="-122"/>
                        </a:rPr>
                        <a:t>平米</a:t>
                      </a:r>
                      <a:r>
                        <a:rPr lang="en-US" altLang="zh-CN" sz="1200" b="1" i="0" u="none" strike="noStrike" dirty="0">
                          <a:solidFill>
                            <a:srgbClr val="FFFFFF"/>
                          </a:solidFill>
                          <a:latin typeface="微软雅黑" panose="020B0503020204020204" pitchFamily="34" charset="-122"/>
                          <a:ea typeface="微软雅黑" panose="020B0503020204020204" pitchFamily="34" charset="-122"/>
                        </a:rPr>
                        <a:t>) </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en-US" altLang="zh-CN" sz="1200" b="1" i="0" u="none" strike="noStrike" dirty="0">
                          <a:solidFill>
                            <a:srgbClr val="FFFFFF"/>
                          </a:solidFill>
                          <a:latin typeface="微软雅黑" panose="020B0503020204020204" pitchFamily="34" charset="-122"/>
                          <a:ea typeface="微软雅黑" panose="020B0503020204020204" pitchFamily="34" charset="-122"/>
                        </a:rPr>
                        <a:t>(</a:t>
                      </a:r>
                      <a:r>
                        <a:rPr lang="zh-CN" altLang="en-US" sz="1200" b="1" i="0" u="none" strike="noStrike" dirty="0">
                          <a:solidFill>
                            <a:srgbClr val="FFFFFF"/>
                          </a:solidFill>
                          <a:latin typeface="微软雅黑" panose="020B0503020204020204" pitchFamily="34" charset="-122"/>
                          <a:ea typeface="微软雅黑" panose="020B0503020204020204" pitchFamily="34" charset="-122"/>
                        </a:rPr>
                        <a:t>平米</a:t>
                      </a:r>
                      <a:r>
                        <a:rPr lang="en-US" altLang="zh-CN" sz="1200" b="1" i="0" u="none" strike="noStrike" dirty="0">
                          <a:solidFill>
                            <a:srgbClr val="FFFFFF"/>
                          </a:solidFill>
                          <a:latin typeface="微软雅黑" panose="020B0503020204020204" pitchFamily="34" charset="-122"/>
                          <a:ea typeface="微软雅黑" panose="020B0503020204020204" pitchFamily="34" charset="-122"/>
                        </a:rPr>
                        <a:t>)  </a:t>
                      </a: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（元</a:t>
                      </a:r>
                      <a:r>
                        <a:rPr lang="en-US" altLang="zh-CN" sz="1200" b="1" i="0" u="none" strike="noStrike" dirty="0">
                          <a:solidFill>
                            <a:srgbClr val="FFFFFF"/>
                          </a:solidFill>
                          <a:latin typeface="微软雅黑" panose="020B0503020204020204" pitchFamily="34" charset="-122"/>
                          <a:ea typeface="微软雅黑" panose="020B0503020204020204" pitchFamily="34" charset="-122"/>
                        </a:rPr>
                        <a:t>/</a:t>
                      </a:r>
                      <a:r>
                        <a:rPr lang="zh-CN" altLang="en-US" sz="1200" b="1" i="0" u="none" strike="noStrike" dirty="0">
                          <a:solidFill>
                            <a:srgbClr val="FFFFFF"/>
                          </a:solidFill>
                          <a:latin typeface="微软雅黑" panose="020B0503020204020204" pitchFamily="34" charset="-122"/>
                          <a:ea typeface="微软雅黑" panose="020B0503020204020204" pitchFamily="34" charset="-122"/>
                        </a:rPr>
                        <a:t>平米）</a:t>
                      </a:r>
                      <a:endParaRPr lang="en-US" altLang="zh-CN" sz="1200" b="1" i="0" u="none" strike="noStrike" dirty="0">
                        <a:solidFill>
                          <a:srgbClr val="FFFFFF"/>
                        </a:solidFill>
                        <a:latin typeface="微软雅黑" panose="020B0503020204020204" pitchFamily="34" charset="-122"/>
                        <a:ea typeface="微软雅黑" panose="020B0503020204020204" pitchFamily="34" charset="-122"/>
                      </a:endParaRP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（万元）</a:t>
                      </a:r>
                      <a:endParaRPr lang="en-US" altLang="zh-CN" sz="1200" b="1" i="0" u="none" strike="noStrike" dirty="0">
                        <a:solidFill>
                          <a:srgbClr val="FFFFFF"/>
                        </a:solidFill>
                        <a:latin typeface="微软雅黑" panose="020B0503020204020204" pitchFamily="34" charset="-122"/>
                        <a:ea typeface="微软雅黑" panose="020B0503020204020204" pitchFamily="34" charset="-122"/>
                      </a:endParaRPr>
                    </a:p>
                  </a:txBody>
                  <a:tcPr marL="5466" marR="5466" marT="546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xmlns="" val="10001"/>
                  </a:ext>
                </a:extLst>
              </a:tr>
              <a:tr h="398313">
                <a:tc>
                  <a:txBody>
                    <a:bodyPr/>
                    <a:lstStyle/>
                    <a:p>
                      <a:pPr marL="0" algn="ctr" defTabSz="914400" rtl="0" eaLnBrk="1" fontAlgn="ctr" latinLnBrk="0" hangingPunct="1"/>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环翠区万福山庄北戚东夼（旧村改造地块一）威自然资经挂字</a:t>
                      </a:r>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〔2024〕2-1</a:t>
                      </a:r>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号</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住宅</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70</a:t>
                      </a:r>
                      <a:endPar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1.68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3574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6004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3428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2058.24</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r h="398313">
                <a:tc>
                  <a:txBody>
                    <a:bodyPr/>
                    <a:lstStyle/>
                    <a:p>
                      <a:pPr marL="0" algn="ctr" defTabSz="914400" rtl="0" eaLnBrk="1" fontAlgn="ctr" latinLnBrk="0" hangingPunct="1"/>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环翠区万福山庄北戚东夼（旧村改造地块二）威自然资经挂字</a:t>
                      </a:r>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〔2024〕2-2</a:t>
                      </a:r>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号</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住宅</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70</a:t>
                      </a:r>
                      <a:endParaRPr lang="zh-CN" altLang="en-US" sz="1000" b="0" i="0" u="none" strike="noStrike" kern="1200" dirty="0">
                        <a:solidFill>
                          <a:srgbClr val="000000"/>
                        </a:solidFill>
                        <a:effectLst/>
                        <a:latin typeface="微软雅黑" panose="020B0503020204020204" pitchFamily="34" charset="-122"/>
                        <a:ea typeface="微软雅黑" panose="020B0503020204020204" pitchFamily="34" charset="-122"/>
                        <a:cs typeface="+mn-cs"/>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1.8</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1793</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3227</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3342</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i="0" u="none" strike="noStrike" kern="1200" dirty="0">
                          <a:solidFill>
                            <a:srgbClr val="000000"/>
                          </a:solidFill>
                          <a:effectLst/>
                          <a:latin typeface="微软雅黑" panose="020B0503020204020204" pitchFamily="34" charset="-122"/>
                          <a:ea typeface="微软雅黑" panose="020B0503020204020204" pitchFamily="34" charset="-122"/>
                          <a:cs typeface="+mn-cs"/>
                        </a:rPr>
                        <a:t>1078.69</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2374340126"/>
                  </a:ext>
                </a:extLst>
              </a:tr>
            </a:tbl>
          </a:graphicData>
        </a:graphic>
      </p:graphicFrame>
      <p:sp>
        <p:nvSpPr>
          <p:cNvPr id="3" name="TextBox 7">
            <a:extLst>
              <a:ext uri="{FF2B5EF4-FFF2-40B4-BE49-F238E27FC236}">
                <a16:creationId xmlns:a16="http://schemas.microsoft.com/office/drawing/2014/main" xmlns="" id="{978BCEF6-6673-3F2B-A068-96AD32290530}"/>
              </a:ext>
            </a:extLst>
          </p:cNvPr>
          <p:cNvSpPr txBox="1">
            <a:spLocks noChangeArrowheads="1"/>
          </p:cNvSpPr>
          <p:nvPr/>
        </p:nvSpPr>
        <p:spPr bwMode="auto">
          <a:xfrm>
            <a:off x="1" y="764704"/>
            <a:ext cx="1188720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本月土地供应：</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本月</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宗非工业用地供应，均位于环翠区，为纯住宅用地，计容总建面</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0.9</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a:t>
            </a:r>
          </a:p>
        </p:txBody>
      </p:sp>
      <p:cxnSp>
        <p:nvCxnSpPr>
          <p:cNvPr id="4" name="直接连接符 3">
            <a:extLst>
              <a:ext uri="{FF2B5EF4-FFF2-40B4-BE49-F238E27FC236}">
                <a16:creationId xmlns:a16="http://schemas.microsoft.com/office/drawing/2014/main" xmlns="" id="{13201736-C68C-39CE-3596-37EFD25499CC}"/>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土地成交明细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17" name="表格 16"/>
          <p:cNvGraphicFramePr>
            <a:graphicFrameLocks noGrp="1"/>
          </p:cNvGraphicFramePr>
          <p:nvPr>
            <p:custDataLst>
              <p:tags r:id="rId1"/>
            </p:custDataLst>
            <p:extLst>
              <p:ext uri="{D42A27DB-BD31-4B8C-83A1-F6EECF244321}">
                <p14:modId xmlns:p14="http://schemas.microsoft.com/office/powerpoint/2010/main" val="1258317546"/>
              </p:ext>
            </p:extLst>
          </p:nvPr>
        </p:nvGraphicFramePr>
        <p:xfrm>
          <a:off x="341531" y="1628800"/>
          <a:ext cx="11545669" cy="1198710"/>
        </p:xfrm>
        <a:graphic>
          <a:graphicData uri="http://schemas.openxmlformats.org/drawingml/2006/table">
            <a:tbl>
              <a:tblPr/>
              <a:tblGrid>
                <a:gridCol w="2512006">
                  <a:extLst>
                    <a:ext uri="{9D8B030D-6E8A-4147-A177-3AD203B41FA5}">
                      <a16:colId xmlns:a16="http://schemas.microsoft.com/office/drawing/2014/main" xmlns="" val="20000"/>
                    </a:ext>
                  </a:extLst>
                </a:gridCol>
                <a:gridCol w="828483">
                  <a:extLst>
                    <a:ext uri="{9D8B030D-6E8A-4147-A177-3AD203B41FA5}">
                      <a16:colId xmlns:a16="http://schemas.microsoft.com/office/drawing/2014/main" xmlns="" val="20001"/>
                    </a:ext>
                  </a:extLst>
                </a:gridCol>
                <a:gridCol w="1354917">
                  <a:extLst>
                    <a:ext uri="{9D8B030D-6E8A-4147-A177-3AD203B41FA5}">
                      <a16:colId xmlns:a16="http://schemas.microsoft.com/office/drawing/2014/main" xmlns="" val="20002"/>
                    </a:ext>
                  </a:extLst>
                </a:gridCol>
                <a:gridCol w="827820">
                  <a:extLst>
                    <a:ext uri="{9D8B030D-6E8A-4147-A177-3AD203B41FA5}">
                      <a16:colId xmlns:a16="http://schemas.microsoft.com/office/drawing/2014/main" xmlns="" val="20003"/>
                    </a:ext>
                  </a:extLst>
                </a:gridCol>
                <a:gridCol w="978514">
                  <a:extLst>
                    <a:ext uri="{9D8B030D-6E8A-4147-A177-3AD203B41FA5}">
                      <a16:colId xmlns:a16="http://schemas.microsoft.com/office/drawing/2014/main" xmlns="" val="20004"/>
                    </a:ext>
                  </a:extLst>
                </a:gridCol>
                <a:gridCol w="1204887">
                  <a:extLst>
                    <a:ext uri="{9D8B030D-6E8A-4147-A177-3AD203B41FA5}">
                      <a16:colId xmlns:a16="http://schemas.microsoft.com/office/drawing/2014/main" xmlns="" val="20005"/>
                    </a:ext>
                  </a:extLst>
                </a:gridCol>
                <a:gridCol w="1128704">
                  <a:extLst>
                    <a:ext uri="{9D8B030D-6E8A-4147-A177-3AD203B41FA5}">
                      <a16:colId xmlns:a16="http://schemas.microsoft.com/office/drawing/2014/main" xmlns="" val="20006"/>
                    </a:ext>
                  </a:extLst>
                </a:gridCol>
                <a:gridCol w="898499">
                  <a:extLst>
                    <a:ext uri="{9D8B030D-6E8A-4147-A177-3AD203B41FA5}">
                      <a16:colId xmlns:a16="http://schemas.microsoft.com/office/drawing/2014/main" xmlns="" val="20007"/>
                    </a:ext>
                  </a:extLst>
                </a:gridCol>
                <a:gridCol w="1811839">
                  <a:extLst>
                    <a:ext uri="{9D8B030D-6E8A-4147-A177-3AD203B41FA5}">
                      <a16:colId xmlns:a16="http://schemas.microsoft.com/office/drawing/2014/main" xmlns="" val="20008"/>
                    </a:ext>
                  </a:extLst>
                </a:gridCol>
              </a:tblGrid>
              <a:tr h="345481">
                <a:tc rowSpan="2">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土地名称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rowSpan="2">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区域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rowSpan="2">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土地属性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rowSpan="2">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 容积率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用地面积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规划建筑面积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土地成交价格</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成交楼板价</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rowSpan="2">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受让方</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xmlns="" val="10000"/>
                  </a:ext>
                </a:extLst>
              </a:tr>
              <a:tr h="345481">
                <a:tc vMerge="1">
                  <a:txBody>
                    <a:bodyPr/>
                    <a:lstStyle/>
                    <a:p>
                      <a:endParaRPr lang="zh-CN"/>
                    </a:p>
                  </a:txBody>
                  <a:tcPr/>
                </a:tc>
                <a:tc vMerge="1">
                  <a:txBody>
                    <a:bodyPr/>
                    <a:lstStyle/>
                    <a:p>
                      <a:endParaRPr lang="zh-CN"/>
                    </a:p>
                  </a:txBody>
                  <a:tcPr/>
                </a:tc>
                <a:tc vMerge="1">
                  <a:txBody>
                    <a:bodyPr/>
                    <a:lstStyle/>
                    <a:p>
                      <a:endParaRPr lang="zh-CN"/>
                    </a:p>
                  </a:txBody>
                  <a:tcPr/>
                </a:tc>
                <a:tc vMerge="1">
                  <a:txBody>
                    <a:bodyPr/>
                    <a:lstStyle/>
                    <a:p>
                      <a:endParaRPr lang="zh-CN"/>
                    </a:p>
                  </a:txBody>
                  <a:tcPr/>
                </a:tc>
                <a:tc>
                  <a:txBody>
                    <a:bodyPr/>
                    <a:lstStyle/>
                    <a:p>
                      <a:pPr algn="ctr" rtl="0" fontAlgn="ctr"/>
                      <a:r>
                        <a:rPr lang="en-US" altLang="zh-CN" sz="1200" b="1" i="0" u="none" strike="noStrike" dirty="0">
                          <a:solidFill>
                            <a:srgbClr val="FFFFFF"/>
                          </a:solidFill>
                          <a:latin typeface="微软雅黑" panose="020B0503020204020204" pitchFamily="34" charset="-122"/>
                          <a:ea typeface="微软雅黑" panose="020B0503020204020204" pitchFamily="34" charset="-122"/>
                        </a:rPr>
                        <a:t>(</a:t>
                      </a:r>
                      <a:r>
                        <a:rPr lang="zh-CN" altLang="en-US" sz="1200" b="1" i="0" u="none" strike="noStrike" dirty="0">
                          <a:solidFill>
                            <a:srgbClr val="FFFFFF"/>
                          </a:solidFill>
                          <a:latin typeface="微软雅黑" panose="020B0503020204020204" pitchFamily="34" charset="-122"/>
                          <a:ea typeface="微软雅黑" panose="020B0503020204020204" pitchFamily="34" charset="-122"/>
                        </a:rPr>
                        <a:t>平米</a:t>
                      </a:r>
                      <a:r>
                        <a:rPr lang="en-US" altLang="zh-CN" sz="1200" b="1" i="0" u="none" strike="noStrike" dirty="0">
                          <a:solidFill>
                            <a:srgbClr val="FFFFFF"/>
                          </a:solidFill>
                          <a:latin typeface="微软雅黑" panose="020B0503020204020204" pitchFamily="34" charset="-122"/>
                          <a:ea typeface="微软雅黑" panose="020B0503020204020204" pitchFamily="34" charset="-122"/>
                        </a:rPr>
                        <a:t>)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en-US" altLang="zh-CN" sz="1200" b="1" i="0" u="none" strike="noStrike" dirty="0">
                          <a:solidFill>
                            <a:srgbClr val="FFFFFF"/>
                          </a:solidFill>
                          <a:latin typeface="微软雅黑" panose="020B0503020204020204" pitchFamily="34" charset="-122"/>
                          <a:ea typeface="微软雅黑" panose="020B0503020204020204" pitchFamily="34" charset="-122"/>
                        </a:rPr>
                        <a:t>(</a:t>
                      </a:r>
                      <a:r>
                        <a:rPr lang="zh-CN" altLang="en-US" sz="1200" b="1" i="0" u="none" strike="noStrike" dirty="0">
                          <a:solidFill>
                            <a:srgbClr val="FFFFFF"/>
                          </a:solidFill>
                          <a:latin typeface="微软雅黑" panose="020B0503020204020204" pitchFamily="34" charset="-122"/>
                          <a:ea typeface="微软雅黑" panose="020B0503020204020204" pitchFamily="34" charset="-122"/>
                        </a:rPr>
                        <a:t>平米</a:t>
                      </a:r>
                      <a:r>
                        <a:rPr lang="en-US" altLang="zh-CN" sz="1200" b="1" i="0" u="none" strike="noStrike" dirty="0">
                          <a:solidFill>
                            <a:srgbClr val="FFFFFF"/>
                          </a:solidFill>
                          <a:latin typeface="微软雅黑" panose="020B0503020204020204" pitchFamily="34" charset="-122"/>
                          <a:ea typeface="微软雅黑" panose="020B0503020204020204" pitchFamily="34" charset="-122"/>
                        </a:rPr>
                        <a:t>)  </a:t>
                      </a: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（万元）</a:t>
                      </a:r>
                      <a:endParaRPr lang="en-US" altLang="zh-CN" sz="1200" b="1" i="0" u="none" strike="noStrike" dirty="0">
                        <a:solidFill>
                          <a:srgbClr val="FFFFFF"/>
                        </a:solidFill>
                        <a:latin typeface="微软雅黑" panose="020B0503020204020204" pitchFamily="34" charset="-122"/>
                        <a:ea typeface="微软雅黑" panose="020B0503020204020204" pitchFamily="34" charset="-122"/>
                      </a:endParaRP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200" b="1" i="0" u="none" strike="noStrike" dirty="0">
                          <a:solidFill>
                            <a:srgbClr val="FFFFFF"/>
                          </a:solidFill>
                          <a:latin typeface="微软雅黑" panose="020B0503020204020204" pitchFamily="34" charset="-122"/>
                          <a:ea typeface="微软雅黑" panose="020B0503020204020204" pitchFamily="34" charset="-122"/>
                        </a:rPr>
                        <a:t>（元</a:t>
                      </a:r>
                      <a:r>
                        <a:rPr lang="en-US" altLang="zh-CN" sz="1200" b="1" i="0" u="none" strike="noStrike" dirty="0">
                          <a:solidFill>
                            <a:srgbClr val="FFFFFF"/>
                          </a:solidFill>
                          <a:latin typeface="微软雅黑" panose="020B0503020204020204" pitchFamily="34" charset="-122"/>
                          <a:ea typeface="微软雅黑" panose="020B0503020204020204" pitchFamily="34" charset="-122"/>
                        </a:rPr>
                        <a:t>/</a:t>
                      </a:r>
                      <a:r>
                        <a:rPr lang="zh-CN" altLang="en-US" sz="1200" b="1" i="0" u="none" strike="noStrike" dirty="0">
                          <a:solidFill>
                            <a:srgbClr val="FFFFFF"/>
                          </a:solidFill>
                          <a:latin typeface="微软雅黑" panose="020B0503020204020204" pitchFamily="34" charset="-122"/>
                          <a:ea typeface="微软雅黑" panose="020B0503020204020204" pitchFamily="34" charset="-122"/>
                        </a:rPr>
                        <a:t>平米）</a:t>
                      </a:r>
                      <a:endParaRPr lang="en-US" altLang="zh-CN" sz="1200" b="1" i="0" u="none" strike="noStrike" dirty="0">
                        <a:solidFill>
                          <a:srgbClr val="FFFFFF"/>
                        </a:solidFill>
                        <a:latin typeface="微软雅黑" panose="020B0503020204020204" pitchFamily="34" charset="-122"/>
                        <a:ea typeface="微软雅黑" panose="020B0503020204020204" pitchFamily="34" charset="-122"/>
                      </a:endParaRPr>
                    </a:p>
                  </a:txBody>
                  <a:tcPr marL="5436" marR="5436" marT="5436"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vMerge="1">
                  <a:txBody>
                    <a:bodyPr/>
                    <a:lstStyle/>
                    <a:p>
                      <a:endParaRPr lang="zh-CN"/>
                    </a:p>
                  </a:txBody>
                  <a:tcPr marL="5436" marR="5436" marT="5436"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xmlns="" val="10001"/>
                  </a:ext>
                </a:extLst>
              </a:tr>
              <a:tr h="507748">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xmlns="" val="10002"/>
                  </a:ext>
                </a:extLst>
              </a:tr>
            </a:tbl>
          </a:graphicData>
        </a:graphic>
      </p:graphicFrame>
      <p:sp>
        <p:nvSpPr>
          <p:cNvPr id="11" name="TextBox 7"/>
          <p:cNvSpPr txBox="1">
            <a:spLocks noChangeArrowheads="1"/>
          </p:cNvSpPr>
          <p:nvPr/>
        </p:nvSpPr>
        <p:spPr bwMode="auto">
          <a:xfrm>
            <a:off x="61" y="764704"/>
            <a:ext cx="1188714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本月土地成交：</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本月无非工业用地成交。</a:t>
            </a:r>
          </a:p>
        </p:txBody>
      </p:sp>
      <p:cxnSp>
        <p:nvCxnSpPr>
          <p:cNvPr id="3" name="直接连接符 2">
            <a:extLst>
              <a:ext uri="{FF2B5EF4-FFF2-40B4-BE49-F238E27FC236}">
                <a16:creationId xmlns:a16="http://schemas.microsoft.com/office/drawing/2014/main" xmlns="" id="{50406DEF-2C2C-2C94-50D1-70B3937255F1}"/>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a:off x="4892675" y="973138"/>
            <a:ext cx="2447925" cy="24479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2" name="组合 32"/>
          <p:cNvGrpSpPr/>
          <p:nvPr/>
        </p:nvGrpSpPr>
        <p:grpSpPr bwMode="auto">
          <a:xfrm>
            <a:off x="5521523" y="4232709"/>
            <a:ext cx="2664296" cy="215444"/>
            <a:chOff x="4369395" y="3284984"/>
            <a:chExt cx="2664274" cy="216347"/>
          </a:xfrm>
        </p:grpSpPr>
        <p:sp>
          <p:nvSpPr>
            <p:cNvPr id="7203" name="文本框 9"/>
            <p:cNvSpPr txBox="1">
              <a:spLocks noChangeArrowheads="1"/>
            </p:cNvSpPr>
            <p:nvPr/>
          </p:nvSpPr>
          <p:spPr bwMode="auto">
            <a:xfrm>
              <a:off x="4581935" y="3284984"/>
              <a:ext cx="2451734" cy="21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a:defRPr/>
              </a:pPr>
              <a:r>
                <a:rPr lang="zh-CN" altLang="en-US" sz="1400" dirty="0">
                  <a:solidFill>
                    <a:srgbClr val="2C3637"/>
                  </a:solidFill>
                  <a:latin typeface="微软雅黑" panose="020B0503020204020204" pitchFamily="34" charset="-122"/>
                  <a:ea typeface="微软雅黑" panose="020B0503020204020204" pitchFamily="34" charset="-122"/>
                </a:rPr>
                <a:t>外地客户购房占比 </a:t>
              </a:r>
              <a:endParaRPr lang="zh-CN" altLang="en-US" sz="1400" dirty="0">
                <a:solidFill>
                  <a:srgbClr val="2C3637"/>
                </a:solidFill>
                <a:latin typeface="微软雅黑" panose="020B0503020204020204" pitchFamily="34" charset="-122"/>
                <a:ea typeface="微软雅黑" panose="020B0503020204020204" pitchFamily="34" charset="-122"/>
              </a:endParaRPr>
            </a:p>
          </p:txBody>
        </p:sp>
        <p:grpSp>
          <p:nvGrpSpPr>
            <p:cNvPr id="7204" name="组合 34"/>
            <p:cNvGrpSpPr/>
            <p:nvPr/>
          </p:nvGrpSpPr>
          <p:grpSpPr bwMode="auto">
            <a:xfrm>
              <a:off x="4369395" y="3316401"/>
              <a:ext cx="168551" cy="168551"/>
              <a:chOff x="5005199" y="3717032"/>
              <a:chExt cx="168551" cy="168551"/>
            </a:xfrm>
          </p:grpSpPr>
          <p:sp>
            <p:nvSpPr>
              <p:cNvPr id="36" name="椭圆 35"/>
              <p:cNvSpPr/>
              <p:nvPr/>
            </p:nvSpPr>
            <p:spPr>
              <a:xfrm>
                <a:off x="5005199" y="3717498"/>
                <a:ext cx="168274" cy="167387"/>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sp>
            <p:nvSpPr>
              <p:cNvPr id="37" name="等腰三角形 36"/>
              <p:cNvSpPr/>
              <p:nvPr/>
            </p:nvSpPr>
            <p:spPr>
              <a:xfrm rot="5400000">
                <a:off x="5039854" y="3741660"/>
                <a:ext cx="129127" cy="11906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grpSp>
      </p:grpSp>
      <p:sp>
        <p:nvSpPr>
          <p:cNvPr id="55" name="标题 4"/>
          <p:cNvSpPr txBox="1">
            <a:spLocks noChangeArrowheads="1"/>
          </p:cNvSpPr>
          <p:nvPr/>
        </p:nvSpPr>
        <p:spPr bwMode="auto">
          <a:xfrm>
            <a:off x="5132442" y="3645024"/>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房地产市场</a:t>
            </a:r>
          </a:p>
        </p:txBody>
      </p:sp>
      <p:sp>
        <p:nvSpPr>
          <p:cNvPr id="56" name="椭圆 55"/>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7" name="椭圆 56"/>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8" name="椭圆 57"/>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9" name="椭圆 58"/>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0" name="椭圆 59"/>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1" name="椭圆 60"/>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2" name="椭圆 61"/>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3" name="椭圆 62"/>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4" name="椭圆 63"/>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5" name="椭圆 64"/>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6" name="标题 4"/>
          <p:cNvSpPr txBox="1">
            <a:spLocks noChangeArrowheads="1"/>
          </p:cNvSpPr>
          <p:nvPr/>
        </p:nvSpPr>
        <p:spPr bwMode="auto">
          <a:xfrm>
            <a:off x="4945063" y="2781300"/>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第三章</a:t>
            </a:r>
          </a:p>
        </p:txBody>
      </p:sp>
      <p:sp>
        <p:nvSpPr>
          <p:cNvPr id="67" name="椭圆 66"/>
          <p:cNvSpPr/>
          <p:nvPr/>
        </p:nvSpPr>
        <p:spPr>
          <a:xfrm>
            <a:off x="4995863" y="1076325"/>
            <a:ext cx="2241550" cy="224155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8" name="直接连接符 67"/>
          <p:cNvCxnSpPr/>
          <p:nvPr/>
        </p:nvCxnSpPr>
        <p:spPr>
          <a:xfrm>
            <a:off x="4491861" y="4118099"/>
            <a:ext cx="3693958"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4" name="KSO_Shape"/>
          <p:cNvSpPr/>
          <p:nvPr/>
        </p:nvSpPr>
        <p:spPr bwMode="auto">
          <a:xfrm>
            <a:off x="5356225" y="1519238"/>
            <a:ext cx="1482725" cy="126206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188" name="Rectangle 5"/>
          <p:cNvSpPr>
            <a:spLocks noChangeArrowheads="1"/>
          </p:cNvSpPr>
          <p:nvPr/>
        </p:nvSpPr>
        <p:spPr bwMode="auto">
          <a:xfrm>
            <a:off x="0" y="6781800"/>
            <a:ext cx="12218988" cy="80963"/>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107" name="矩形 106"/>
          <p:cNvSpPr/>
          <p:nvPr/>
        </p:nvSpPr>
        <p:spPr>
          <a:xfrm>
            <a:off x="8041803" y="6228020"/>
            <a:ext cx="3888260"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           </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p>
        </p:txBody>
      </p:sp>
      <p:grpSp>
        <p:nvGrpSpPr>
          <p:cNvPr id="2" name="组合 37">
            <a:extLst>
              <a:ext uri="{FF2B5EF4-FFF2-40B4-BE49-F238E27FC236}">
                <a16:creationId xmlns:a16="http://schemas.microsoft.com/office/drawing/2014/main" xmlns="" id="{5411032E-8975-4537-C88E-82C69A89F649}"/>
              </a:ext>
            </a:extLst>
          </p:cNvPr>
          <p:cNvGrpSpPr/>
          <p:nvPr/>
        </p:nvGrpSpPr>
        <p:grpSpPr bwMode="auto">
          <a:xfrm>
            <a:off x="5521523" y="4767853"/>
            <a:ext cx="2664296" cy="215444"/>
            <a:chOff x="4369395" y="3284990"/>
            <a:chExt cx="2664274" cy="216347"/>
          </a:xfrm>
        </p:grpSpPr>
        <p:sp>
          <p:nvSpPr>
            <p:cNvPr id="3" name="文本框 9">
              <a:extLst>
                <a:ext uri="{FF2B5EF4-FFF2-40B4-BE49-F238E27FC236}">
                  <a16:creationId xmlns:a16="http://schemas.microsoft.com/office/drawing/2014/main" xmlns="" id="{579CBD30-5AF8-B87B-3B20-1C0CE7520089}"/>
                </a:ext>
              </a:extLst>
            </p:cNvPr>
            <p:cNvSpPr txBox="1">
              <a:spLocks noChangeArrowheads="1"/>
            </p:cNvSpPr>
            <p:nvPr/>
          </p:nvSpPr>
          <p:spPr bwMode="auto">
            <a:xfrm>
              <a:off x="4581939" y="3284990"/>
              <a:ext cx="2451730" cy="21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a:defRPr/>
              </a:pPr>
              <a:r>
                <a:rPr lang="zh-CN" altLang="en-US" sz="1400" dirty="0">
                  <a:solidFill>
                    <a:srgbClr val="2C3637"/>
                  </a:solidFill>
                  <a:latin typeface="微软雅黑" panose="020B0503020204020204" pitchFamily="34" charset="-122"/>
                  <a:ea typeface="微软雅黑" panose="020B0503020204020204" pitchFamily="34" charset="-122"/>
                </a:rPr>
                <a:t>商品房成交结构分析</a:t>
              </a:r>
              <a:endParaRPr lang="zh-CN" altLang="en-US" sz="1400" dirty="0">
                <a:solidFill>
                  <a:srgbClr val="2C3637"/>
                </a:solidFill>
                <a:latin typeface="微软雅黑" panose="020B0503020204020204" pitchFamily="34" charset="-122"/>
                <a:ea typeface="微软雅黑" panose="020B0503020204020204" pitchFamily="34" charset="-122"/>
              </a:endParaRPr>
            </a:p>
          </p:txBody>
        </p:sp>
        <p:grpSp>
          <p:nvGrpSpPr>
            <p:cNvPr id="4" name="组合 39">
              <a:extLst>
                <a:ext uri="{FF2B5EF4-FFF2-40B4-BE49-F238E27FC236}">
                  <a16:creationId xmlns:a16="http://schemas.microsoft.com/office/drawing/2014/main" xmlns="" id="{DF899311-F10D-7522-9FF6-4930398D536D}"/>
                </a:ext>
              </a:extLst>
            </p:cNvPr>
            <p:cNvGrpSpPr/>
            <p:nvPr/>
          </p:nvGrpSpPr>
          <p:grpSpPr bwMode="auto">
            <a:xfrm>
              <a:off x="4369395" y="3316401"/>
              <a:ext cx="168551" cy="168551"/>
              <a:chOff x="5005199" y="3717032"/>
              <a:chExt cx="168551" cy="168551"/>
            </a:xfrm>
          </p:grpSpPr>
          <p:sp>
            <p:nvSpPr>
              <p:cNvPr id="5" name="椭圆 4">
                <a:extLst>
                  <a:ext uri="{FF2B5EF4-FFF2-40B4-BE49-F238E27FC236}">
                    <a16:creationId xmlns:a16="http://schemas.microsoft.com/office/drawing/2014/main" xmlns="" id="{C7A29A83-D5CA-EA42-E697-FB0F6BC98BB1}"/>
                  </a:ext>
                </a:extLst>
              </p:cNvPr>
              <p:cNvSpPr/>
              <p:nvPr/>
            </p:nvSpPr>
            <p:spPr>
              <a:xfrm>
                <a:off x="5005199" y="3717498"/>
                <a:ext cx="168273" cy="167387"/>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sp>
            <p:nvSpPr>
              <p:cNvPr id="6" name="等腰三角形 5">
                <a:extLst>
                  <a:ext uri="{FF2B5EF4-FFF2-40B4-BE49-F238E27FC236}">
                    <a16:creationId xmlns:a16="http://schemas.microsoft.com/office/drawing/2014/main" xmlns="" id="{361644D2-C7D1-6DC8-3BEC-823FA8B5A92A}"/>
                  </a:ext>
                </a:extLst>
              </p:cNvPr>
              <p:cNvSpPr/>
              <p:nvPr/>
            </p:nvSpPr>
            <p:spPr>
              <a:xfrm rot="5400000">
                <a:off x="5039853" y="3741661"/>
                <a:ext cx="129127" cy="1190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grpSp>
      </p:grpSp>
      <p:grpSp>
        <p:nvGrpSpPr>
          <p:cNvPr id="7" name="组合 37">
            <a:extLst>
              <a:ext uri="{FF2B5EF4-FFF2-40B4-BE49-F238E27FC236}">
                <a16:creationId xmlns:a16="http://schemas.microsoft.com/office/drawing/2014/main" xmlns="" id="{4C2353EC-7D37-FD14-0529-F835FBC15E08}"/>
              </a:ext>
            </a:extLst>
          </p:cNvPr>
          <p:cNvGrpSpPr/>
          <p:nvPr/>
        </p:nvGrpSpPr>
        <p:grpSpPr bwMode="auto">
          <a:xfrm>
            <a:off x="5521523" y="4509120"/>
            <a:ext cx="2664296" cy="215444"/>
            <a:chOff x="4369395" y="3284990"/>
            <a:chExt cx="2664274" cy="216347"/>
          </a:xfrm>
        </p:grpSpPr>
        <p:sp>
          <p:nvSpPr>
            <p:cNvPr id="8" name="文本框 9">
              <a:extLst>
                <a:ext uri="{FF2B5EF4-FFF2-40B4-BE49-F238E27FC236}">
                  <a16:creationId xmlns:a16="http://schemas.microsoft.com/office/drawing/2014/main" xmlns="" id="{66A10B2B-1AA7-5B3B-F48D-A91295B08BCB}"/>
                </a:ext>
              </a:extLst>
            </p:cNvPr>
            <p:cNvSpPr txBox="1">
              <a:spLocks noChangeArrowheads="1"/>
            </p:cNvSpPr>
            <p:nvPr/>
          </p:nvSpPr>
          <p:spPr bwMode="auto">
            <a:xfrm>
              <a:off x="4581939" y="3284990"/>
              <a:ext cx="2451730" cy="21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lvl="1">
                <a:defRPr/>
              </a:pPr>
              <a:r>
                <a:rPr lang="zh-CN" altLang="en-US" sz="1400" dirty="0">
                  <a:solidFill>
                    <a:srgbClr val="2C3637"/>
                  </a:solidFill>
                  <a:latin typeface="微软雅黑" panose="020B0503020204020204" pitchFamily="34" charset="-122"/>
                  <a:ea typeface="微软雅黑" panose="020B0503020204020204" pitchFamily="34" charset="-122"/>
                </a:rPr>
                <a:t>商品住宅成交结构分析</a:t>
              </a:r>
              <a:endParaRPr lang="zh-CN" altLang="en-US" sz="1400" dirty="0">
                <a:solidFill>
                  <a:srgbClr val="2C3637"/>
                </a:solidFill>
                <a:latin typeface="微软雅黑" panose="020B0503020204020204" pitchFamily="34" charset="-122"/>
                <a:ea typeface="微软雅黑" panose="020B0503020204020204" pitchFamily="34" charset="-122"/>
              </a:endParaRPr>
            </a:p>
          </p:txBody>
        </p:sp>
        <p:grpSp>
          <p:nvGrpSpPr>
            <p:cNvPr id="9" name="组合 39">
              <a:extLst>
                <a:ext uri="{FF2B5EF4-FFF2-40B4-BE49-F238E27FC236}">
                  <a16:creationId xmlns:a16="http://schemas.microsoft.com/office/drawing/2014/main" xmlns="" id="{B4044761-C2A6-8353-31E2-3287737AF94D}"/>
                </a:ext>
              </a:extLst>
            </p:cNvPr>
            <p:cNvGrpSpPr/>
            <p:nvPr/>
          </p:nvGrpSpPr>
          <p:grpSpPr bwMode="auto">
            <a:xfrm>
              <a:off x="4369395" y="3316401"/>
              <a:ext cx="168551" cy="168551"/>
              <a:chOff x="5005199" y="3717032"/>
              <a:chExt cx="168551" cy="168551"/>
            </a:xfrm>
          </p:grpSpPr>
          <p:sp>
            <p:nvSpPr>
              <p:cNvPr id="10" name="椭圆 9">
                <a:extLst>
                  <a:ext uri="{FF2B5EF4-FFF2-40B4-BE49-F238E27FC236}">
                    <a16:creationId xmlns:a16="http://schemas.microsoft.com/office/drawing/2014/main" xmlns="" id="{0BE6FB16-D805-22B6-C50E-6B60F744F459}"/>
                  </a:ext>
                </a:extLst>
              </p:cNvPr>
              <p:cNvSpPr/>
              <p:nvPr/>
            </p:nvSpPr>
            <p:spPr>
              <a:xfrm>
                <a:off x="5005199" y="3717498"/>
                <a:ext cx="168273" cy="167387"/>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sp>
            <p:nvSpPr>
              <p:cNvPr id="11" name="等腰三角形 10">
                <a:extLst>
                  <a:ext uri="{FF2B5EF4-FFF2-40B4-BE49-F238E27FC236}">
                    <a16:creationId xmlns:a16="http://schemas.microsoft.com/office/drawing/2014/main" xmlns="" id="{6FC06D3D-F726-3EC8-7895-FDF7A84BC5DA}"/>
                  </a:ext>
                </a:extLst>
              </p:cNvPr>
              <p:cNvSpPr/>
              <p:nvPr/>
            </p:nvSpPr>
            <p:spPr>
              <a:xfrm rot="5400000">
                <a:off x="5039853" y="3741661"/>
                <a:ext cx="129127" cy="1190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grpSp>
      </p:grpSp>
    </p:spTree>
    <p:extLst>
      <p:ext uri="{BB962C8B-B14F-4D97-AF65-F5344CB8AC3E}">
        <p14:creationId xmlns:p14="http://schemas.microsoft.com/office/powerpoint/2010/main" val="33625908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图表 12"/>
          <p:cNvGraphicFramePr/>
          <p:nvPr>
            <p:extLst>
              <p:ext uri="{D42A27DB-BD31-4B8C-83A1-F6EECF244321}">
                <p14:modId xmlns:p14="http://schemas.microsoft.com/office/powerpoint/2010/main" val="488918122"/>
              </p:ext>
            </p:extLst>
          </p:nvPr>
        </p:nvGraphicFramePr>
        <p:xfrm>
          <a:off x="336551" y="2276872"/>
          <a:ext cx="11550650" cy="4104877"/>
        </p:xfrm>
        <a:graphic>
          <a:graphicData uri="http://schemas.openxmlformats.org/drawingml/2006/chart">
            <c:chart xmlns:c="http://schemas.openxmlformats.org/drawingml/2006/chart" xmlns:r="http://schemas.openxmlformats.org/officeDocument/2006/relationships" r:id="rId8"/>
          </a:graphicData>
        </a:graphic>
      </p:graphicFrame>
      <p:sp>
        <p:nvSpPr>
          <p:cNvPr id="3"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商品住宅外地客户购房占比  |</a:t>
            </a:r>
          </a:p>
        </p:txBody>
      </p:sp>
      <p:grpSp>
        <p:nvGrpSpPr>
          <p:cNvPr id="4" name="组合 79"/>
          <p:cNvGrpSpPr/>
          <p:nvPr/>
        </p:nvGrpSpPr>
        <p:grpSpPr bwMode="auto">
          <a:xfrm>
            <a:off x="490538" y="296228"/>
            <a:ext cx="287337" cy="287337"/>
            <a:chOff x="624979" y="908720"/>
            <a:chExt cx="288032" cy="288032"/>
          </a:xfrm>
        </p:grpSpPr>
        <p:cxnSp>
          <p:nvCxnSpPr>
            <p:cNvPr id="5" name="直接连接符 4"/>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8" name="Rectangle 1"/>
          <p:cNvSpPr>
            <a:spLocks noChangeArrowheads="1"/>
          </p:cNvSpPr>
          <p:nvPr/>
        </p:nvSpPr>
        <p:spPr bwMode="auto">
          <a:xfrm>
            <a:off x="0" y="764704"/>
            <a:ext cx="11887199" cy="700576"/>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商品住宅外地客户购房占比情况：</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截至</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月底，</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年威海四区外地客户购房累计占比</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27.68%</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月份四区外地客户购房占比</a:t>
            </a:r>
            <a:r>
              <a:rPr lang="en-US" altLang="zh-CN"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20.92</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，月度占比</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及累计占比均</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有所下滑。</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4" name="TextBox 1"/>
          <p:cNvSpPr txBox="1"/>
          <p:nvPr/>
        </p:nvSpPr>
        <p:spPr>
          <a:xfrm>
            <a:off x="3145259" y="1628800"/>
            <a:ext cx="5904656" cy="307777"/>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月威海四区商品住宅外地客户购房占比情况</a:t>
            </a:r>
          </a:p>
        </p:txBody>
      </p:sp>
      <p:sp>
        <p:nvSpPr>
          <p:cNvPr id="15" name="矩形 14">
            <a:extLst>
              <a:ext uri="{FF2B5EF4-FFF2-40B4-BE49-F238E27FC236}">
                <a16:creationId xmlns:a16="http://schemas.microsoft.com/office/drawing/2014/main" xmlns="" id="{BFF2D9E9-203C-65C6-095B-706451D4F0DA}"/>
              </a:ext>
            </a:extLst>
          </p:cNvPr>
          <p:cNvSpPr/>
          <p:nvPr/>
        </p:nvSpPr>
        <p:spPr>
          <a:xfrm>
            <a:off x="8257827" y="6381328"/>
            <a:ext cx="367223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外地人口按照户籍人口统计；数据来源：威海市房地产业协会</a:t>
            </a:r>
          </a:p>
        </p:txBody>
      </p:sp>
      <p:cxnSp>
        <p:nvCxnSpPr>
          <p:cNvPr id="17" name="直接箭头连接符 16"/>
          <p:cNvCxnSpPr>
            <a:cxnSpLocks/>
          </p:cNvCxnSpPr>
          <p:nvPr>
            <p:custDataLst>
              <p:tags r:id="rId1"/>
            </p:custDataLst>
          </p:nvPr>
        </p:nvCxnSpPr>
        <p:spPr bwMode="auto">
          <a:xfrm>
            <a:off x="853804" y="2348880"/>
            <a:ext cx="4908821" cy="3795"/>
          </a:xfrm>
          <a:prstGeom prst="straightConnector1">
            <a:avLst/>
          </a:prstGeom>
          <a:solidFill>
            <a:schemeClr val="accent1"/>
          </a:solidFill>
          <a:ln w="19050" cap="flat" cmpd="sng" algn="ctr">
            <a:solidFill>
              <a:srgbClr val="425268"/>
            </a:solidFill>
            <a:prstDash val="solid"/>
            <a:round/>
            <a:headEnd type="arrow"/>
            <a:tailEnd type="arrow"/>
          </a:ln>
        </p:spPr>
      </p:cxnSp>
      <p:cxnSp>
        <p:nvCxnSpPr>
          <p:cNvPr id="18" name="直接箭头连接符 17"/>
          <p:cNvCxnSpPr>
            <a:cxnSpLocks/>
          </p:cNvCxnSpPr>
          <p:nvPr>
            <p:custDataLst>
              <p:tags r:id="rId2"/>
            </p:custDataLst>
          </p:nvPr>
        </p:nvCxnSpPr>
        <p:spPr bwMode="auto">
          <a:xfrm>
            <a:off x="10634091" y="2352675"/>
            <a:ext cx="1152128" cy="1226"/>
          </a:xfrm>
          <a:prstGeom prst="straightConnector1">
            <a:avLst/>
          </a:prstGeom>
          <a:solidFill>
            <a:schemeClr val="accent1"/>
          </a:solidFill>
          <a:ln w="19050" cap="flat" cmpd="sng" algn="ctr">
            <a:solidFill>
              <a:srgbClr val="425268"/>
            </a:solidFill>
            <a:prstDash val="solid"/>
            <a:round/>
            <a:headEnd type="arrow"/>
            <a:tailEnd type="arrow"/>
          </a:ln>
        </p:spPr>
      </p:cxnSp>
      <p:sp>
        <p:nvSpPr>
          <p:cNvPr id="27" name="矩形 26"/>
          <p:cNvSpPr/>
          <p:nvPr>
            <p:custDataLst>
              <p:tags r:id="rId3"/>
            </p:custDataLst>
          </p:nvPr>
        </p:nvSpPr>
        <p:spPr bwMode="auto">
          <a:xfrm>
            <a:off x="985019" y="2003498"/>
            <a:ext cx="4752527" cy="417390"/>
          </a:xfrm>
          <a:prstGeom prst="rect">
            <a:avLst/>
          </a:prstGeom>
          <a:no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2022</a:t>
            </a:r>
            <a:r>
              <a:rPr kumimoji="0" lang="zh-CN" altLang="en-US"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年度累计占比</a:t>
            </a:r>
            <a:r>
              <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36.66%</a:t>
            </a:r>
            <a:endParaRPr kumimoji="0" lang="zh-CN" altLang="en-US"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endParaRPr>
          </a:p>
        </p:txBody>
      </p:sp>
      <p:sp>
        <p:nvSpPr>
          <p:cNvPr id="28" name="矩形 27"/>
          <p:cNvSpPr/>
          <p:nvPr>
            <p:custDataLst>
              <p:tags r:id="rId4"/>
            </p:custDataLst>
          </p:nvPr>
        </p:nvSpPr>
        <p:spPr bwMode="auto">
          <a:xfrm>
            <a:off x="10490075" y="1988839"/>
            <a:ext cx="1436188" cy="700575"/>
          </a:xfrm>
          <a:prstGeom prst="rect">
            <a:avLst/>
          </a:prstGeom>
          <a:no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2024</a:t>
            </a:r>
            <a:r>
              <a:rPr kumimoji="0" lang="zh-CN" altLang="en-US"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年累计占比</a:t>
            </a:r>
            <a:endPar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27.68%</a:t>
            </a:r>
            <a:endParaRPr kumimoji="0" lang="zh-CN" altLang="en-US"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endParaRPr>
          </a:p>
        </p:txBody>
      </p:sp>
      <p:sp>
        <p:nvSpPr>
          <p:cNvPr id="11" name="矩形 10">
            <a:extLst>
              <a:ext uri="{FF2B5EF4-FFF2-40B4-BE49-F238E27FC236}">
                <a16:creationId xmlns:a16="http://schemas.microsoft.com/office/drawing/2014/main" xmlns="" id="{EC1B538B-07DD-0F46-ACA3-643330C91E34}"/>
              </a:ext>
            </a:extLst>
          </p:cNvPr>
          <p:cNvSpPr/>
          <p:nvPr/>
        </p:nvSpPr>
        <p:spPr bwMode="auto">
          <a:xfrm>
            <a:off x="853804" y="2371725"/>
            <a:ext cx="4883743" cy="3495675"/>
          </a:xfrm>
          <a:prstGeom prst="rect">
            <a:avLst/>
          </a:prstGeom>
          <a:solidFill>
            <a:schemeClr val="tx1">
              <a:lumMod val="75000"/>
              <a:lumOff val="25000"/>
              <a:alpha val="20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cxnSp>
        <p:nvCxnSpPr>
          <p:cNvPr id="12" name="直接连接符 11">
            <a:extLst>
              <a:ext uri="{FF2B5EF4-FFF2-40B4-BE49-F238E27FC236}">
                <a16:creationId xmlns:a16="http://schemas.microsoft.com/office/drawing/2014/main" xmlns="" id="{ABB190E7-F7CF-638E-32D5-B5AACF80BA6A}"/>
              </a:ext>
            </a:extLst>
          </p:cNvPr>
          <p:cNvCxnSpPr>
            <a:cxnSpLocks/>
          </p:cNvCxnSpPr>
          <p:nvPr/>
        </p:nvCxnSpPr>
        <p:spPr>
          <a:xfrm>
            <a:off x="814742" y="4804297"/>
            <a:ext cx="11084888" cy="0"/>
          </a:xfrm>
          <a:prstGeom prst="line">
            <a:avLst/>
          </a:prstGeom>
          <a:ln w="127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2" name="矩形 1">
            <a:extLst>
              <a:ext uri="{FF2B5EF4-FFF2-40B4-BE49-F238E27FC236}">
                <a16:creationId xmlns:a16="http://schemas.microsoft.com/office/drawing/2014/main" xmlns="" id="{29280E08-EC74-F83C-8B6D-AB1F1D247CD5}"/>
              </a:ext>
            </a:extLst>
          </p:cNvPr>
          <p:cNvSpPr/>
          <p:nvPr/>
        </p:nvSpPr>
        <p:spPr bwMode="auto">
          <a:xfrm>
            <a:off x="5809555" y="2371724"/>
            <a:ext cx="4824537" cy="3495675"/>
          </a:xfrm>
          <a:prstGeom prst="rect">
            <a:avLst/>
          </a:prstGeom>
          <a:solidFill>
            <a:schemeClr val="tx1">
              <a:lumMod val="75000"/>
              <a:lumOff val="25000"/>
              <a:alpha val="10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箭头连接符 20">
            <a:extLst>
              <a:ext uri="{FF2B5EF4-FFF2-40B4-BE49-F238E27FC236}">
                <a16:creationId xmlns:a16="http://schemas.microsoft.com/office/drawing/2014/main" xmlns="" id="{F631752D-13FA-78F4-6265-173E3F045842}"/>
              </a:ext>
            </a:extLst>
          </p:cNvPr>
          <p:cNvCxnSpPr>
            <a:cxnSpLocks/>
          </p:cNvCxnSpPr>
          <p:nvPr>
            <p:custDataLst>
              <p:tags r:id="rId5"/>
            </p:custDataLst>
          </p:nvPr>
        </p:nvCxnSpPr>
        <p:spPr bwMode="auto">
          <a:xfrm>
            <a:off x="5809555" y="2345082"/>
            <a:ext cx="4824536" cy="7593"/>
          </a:xfrm>
          <a:prstGeom prst="straightConnector1">
            <a:avLst/>
          </a:prstGeom>
          <a:solidFill>
            <a:schemeClr val="accent1"/>
          </a:solidFill>
          <a:ln w="19050" cap="flat" cmpd="sng" algn="ctr">
            <a:solidFill>
              <a:srgbClr val="425268"/>
            </a:solidFill>
            <a:prstDash val="solid"/>
            <a:round/>
            <a:headEnd type="arrow"/>
            <a:tailEnd type="arrow"/>
          </a:ln>
        </p:spPr>
      </p:cxnSp>
      <p:sp>
        <p:nvSpPr>
          <p:cNvPr id="24" name="矩形 23">
            <a:extLst>
              <a:ext uri="{FF2B5EF4-FFF2-40B4-BE49-F238E27FC236}">
                <a16:creationId xmlns:a16="http://schemas.microsoft.com/office/drawing/2014/main" xmlns="" id="{82DA64CB-C136-AA4C-D5EC-1AC72CCDD947}"/>
              </a:ext>
            </a:extLst>
          </p:cNvPr>
          <p:cNvSpPr/>
          <p:nvPr>
            <p:custDataLst>
              <p:tags r:id="rId6"/>
            </p:custDataLst>
          </p:nvPr>
        </p:nvSpPr>
        <p:spPr bwMode="auto">
          <a:xfrm>
            <a:off x="5848618" y="1988840"/>
            <a:ext cx="4713465" cy="417390"/>
          </a:xfrm>
          <a:prstGeom prst="rect">
            <a:avLst/>
          </a:prstGeom>
          <a:no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lvl="0" indent="0" algn="ctr" defTabSz="914400" rtl="0" eaLnBrk="1" fontAlgn="base" latinLnBrk="0" hangingPunct="1">
              <a:lnSpc>
                <a:spcPct val="150000"/>
              </a:lnSpc>
              <a:spcBef>
                <a:spcPct val="0"/>
              </a:spcBef>
              <a:spcAft>
                <a:spcPct val="0"/>
              </a:spcAft>
              <a:buClrTx/>
              <a:buSzTx/>
              <a:buFont typeface="Arial" panose="020B0604020202020204" pitchFamily="34" charset="0"/>
              <a:buNone/>
              <a:tabLst/>
              <a:defRPr/>
            </a:pPr>
            <a:r>
              <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2023</a:t>
            </a:r>
            <a:r>
              <a:rPr kumimoji="0" lang="zh-CN" altLang="en-US"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年年度累计占比</a:t>
            </a:r>
            <a:r>
              <a:rPr kumimoji="0" lang="en-US" altLang="zh-CN"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rPr>
              <a:t>30.05%</a:t>
            </a:r>
            <a:endParaRPr kumimoji="0" lang="zh-CN" altLang="en-US" sz="1200" b="1" i="0" u="none" strike="noStrike" kern="1200" cap="none" spc="0" normalizeH="0" baseline="0" noProof="0" dirty="0">
              <a:ln>
                <a:noFill/>
              </a:ln>
              <a:solidFill>
                <a:srgbClr val="BA1E34"/>
              </a:solidFill>
              <a:effectLst/>
              <a:uLnTx/>
              <a:uFillTx/>
              <a:latin typeface="微软雅黑" panose="020B0503020204020204" pitchFamily="34" charset="-122"/>
              <a:ea typeface="微软雅黑" panose="020B0503020204020204" pitchFamily="34" charset="-122"/>
              <a:cs typeface="+mn-cs"/>
            </a:endParaRPr>
          </a:p>
        </p:txBody>
      </p:sp>
      <p:cxnSp>
        <p:nvCxnSpPr>
          <p:cNvPr id="26" name="直接连接符 25">
            <a:extLst>
              <a:ext uri="{FF2B5EF4-FFF2-40B4-BE49-F238E27FC236}">
                <a16:creationId xmlns:a16="http://schemas.microsoft.com/office/drawing/2014/main" xmlns="" id="{E97FFD52-D037-8B32-969E-763A4BDEA833}"/>
              </a:ext>
            </a:extLst>
          </p:cNvPr>
          <p:cNvCxnSpPr/>
          <p:nvPr/>
        </p:nvCxnSpPr>
        <p:spPr bwMode="auto">
          <a:xfrm>
            <a:off x="5774952" y="2351182"/>
            <a:ext cx="0" cy="3503800"/>
          </a:xfrm>
          <a:prstGeom prst="line">
            <a:avLst/>
          </a:prstGeom>
          <a:noFill/>
          <a:ln w="19050" cap="flat" cmpd="sng" algn="ctr">
            <a:solidFill>
              <a:srgbClr val="C00000"/>
            </a:solidFill>
            <a:prstDash val="sysDash"/>
            <a:round/>
            <a:headEnd type="none" w="med" len="med"/>
            <a:tailEnd type="none" w="med" len="med"/>
          </a:ln>
        </p:spPr>
      </p:cxnSp>
      <p:cxnSp>
        <p:nvCxnSpPr>
          <p:cNvPr id="30" name="直接连接符 29">
            <a:extLst>
              <a:ext uri="{FF2B5EF4-FFF2-40B4-BE49-F238E27FC236}">
                <a16:creationId xmlns:a16="http://schemas.microsoft.com/office/drawing/2014/main" xmlns="" id="{C174FAAB-3D02-9874-EFA4-64B506A655F8}"/>
              </a:ext>
            </a:extLst>
          </p:cNvPr>
          <p:cNvCxnSpPr>
            <a:cxnSpLocks/>
          </p:cNvCxnSpPr>
          <p:nvPr/>
        </p:nvCxnSpPr>
        <p:spPr>
          <a:xfrm>
            <a:off x="845347" y="4869160"/>
            <a:ext cx="11041853" cy="0"/>
          </a:xfrm>
          <a:prstGeom prst="line">
            <a:avLst/>
          </a:prstGeom>
          <a:ln w="12700">
            <a:solidFill>
              <a:srgbClr val="7030A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69996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2">
            <a:extLst>
              <a:ext uri="{FF2B5EF4-FFF2-40B4-BE49-F238E27FC236}">
                <a16:creationId xmlns:a16="http://schemas.microsoft.com/office/drawing/2014/main" xmlns="" id="{02A4D050-3230-E303-17FC-22A72961A624}"/>
              </a:ext>
            </a:extLst>
          </p:cNvPr>
          <p:cNvGraphicFramePr>
            <a:graphicFrameLocks noGrp="1"/>
          </p:cNvGraphicFramePr>
          <p:nvPr/>
        </p:nvGraphicFramePr>
        <p:xfrm>
          <a:off x="342900" y="1916112"/>
          <a:ext cx="11544300" cy="4465216"/>
        </p:xfrm>
        <a:graphic>
          <a:graphicData uri="http://schemas.openxmlformats.org/drawingml/2006/table">
            <a:tbl>
              <a:tblPr/>
              <a:tblGrid>
                <a:gridCol w="1002159">
                  <a:extLst>
                    <a:ext uri="{9D8B030D-6E8A-4147-A177-3AD203B41FA5}">
                      <a16:colId xmlns:a16="http://schemas.microsoft.com/office/drawing/2014/main" xmlns="" val="20000"/>
                    </a:ext>
                  </a:extLst>
                </a:gridCol>
                <a:gridCol w="10542141">
                  <a:extLst>
                    <a:ext uri="{9D8B030D-6E8A-4147-A177-3AD203B41FA5}">
                      <a16:colId xmlns:a16="http://schemas.microsoft.com/office/drawing/2014/main" xmlns="" val="20001"/>
                    </a:ext>
                  </a:extLst>
                </a:gridCol>
              </a:tblGrid>
              <a:tr h="1116304">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环翠区</a:t>
                      </a:r>
                      <a:endParaRPr kumimoji="0" lang="zh-CN"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84447" marR="84447" marT="45837" marB="45837" anchor="ctr" anchorCtr="1" horzOverflow="overflow">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1" i="0" u="none" strike="noStrike" cap="none" normalizeH="0" baseline="0" dirty="0">
                        <a:ln>
                          <a:noFill/>
                        </a:ln>
                        <a:solidFill>
                          <a:srgbClr val="FFFFFF"/>
                        </a:solidFill>
                        <a:effectLst/>
                        <a:latin typeface="微软雅黑" panose="020B0503020204020204" pitchFamily="34" charset="-122"/>
                        <a:ea typeface="微软雅黑" panose="020B0503020204020204" pitchFamily="34" charset="-122"/>
                      </a:endParaRPr>
                    </a:p>
                  </a:txBody>
                  <a:tcPr marL="84447" marR="84447" marT="45837" marB="45837" horzOverflow="overflow">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1116304">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高区</a:t>
                      </a:r>
                      <a:endParaRPr kumimoji="0" lang="zh-CN" altLang="zh-CN"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84447" marR="84447" marT="45837" marB="45837" anchor="ctr" anchorCtr="1" horzOverflow="overflow">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a:ln>
                          <a:noFill/>
                        </a:ln>
                        <a:effectLst/>
                        <a:latin typeface="微软雅黑" panose="020B0503020204020204" pitchFamily="34" charset="-122"/>
                        <a:ea typeface="微软雅黑" panose="020B0503020204020204" pitchFamily="34" charset="-122"/>
                      </a:endParaRPr>
                    </a:p>
                  </a:txBody>
                  <a:tcPr marL="84447" marR="84447" marT="45837" marB="45837" horzOverflow="overflow">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1116304">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经区</a:t>
                      </a:r>
                      <a:endParaRPr kumimoji="0" lang="zh-CN" altLang="zh-CN"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84447" marR="84447" marT="45837" marB="45837" anchor="ctr" anchorCtr="1" horzOverflow="overflow">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a:ln>
                          <a:noFill/>
                        </a:ln>
                        <a:effectLst/>
                        <a:latin typeface="微软雅黑" panose="020B0503020204020204" pitchFamily="34" charset="-122"/>
                        <a:ea typeface="微软雅黑" panose="020B0503020204020204" pitchFamily="34" charset="-122"/>
                      </a:endParaRPr>
                    </a:p>
                  </a:txBody>
                  <a:tcPr marL="84447" marR="84447" marT="45837" marB="45837" horzOverflow="overflow">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530271980"/>
                  </a:ext>
                </a:extLst>
              </a:tr>
              <a:tr h="1116304">
                <a:tc>
                  <a:txBody>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临港区</a:t>
                      </a:r>
                      <a:endParaRPr kumimoji="0" lang="zh-CN" sz="1200" b="1"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txBody>
                  <a:tcPr marL="84447" marR="84447" marT="45837" marB="45837" anchor="ctr" anchorCtr="1" horzOverflow="overflow">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a:ln>
                          <a:noFill/>
                        </a:ln>
                        <a:effectLst/>
                        <a:latin typeface="微软雅黑" panose="020B0503020204020204" pitchFamily="34" charset="-122"/>
                        <a:ea typeface="微软雅黑" panose="020B0503020204020204" pitchFamily="34" charset="-122"/>
                      </a:endParaRPr>
                    </a:p>
                  </a:txBody>
                  <a:tcPr marL="84447" marR="84447" marT="45837" marB="45837" horzOverflow="overflow">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bl>
          </a:graphicData>
        </a:graphic>
      </p:graphicFrame>
      <p:graphicFrame>
        <p:nvGraphicFramePr>
          <p:cNvPr id="31" name="图表 30"/>
          <p:cNvGraphicFramePr/>
          <p:nvPr>
            <p:extLst>
              <p:ext uri="{D42A27DB-BD31-4B8C-83A1-F6EECF244321}">
                <p14:modId xmlns:p14="http://schemas.microsoft.com/office/powerpoint/2010/main" val="25523596"/>
              </p:ext>
            </p:extLst>
          </p:nvPr>
        </p:nvGraphicFramePr>
        <p:xfrm>
          <a:off x="1345059" y="5257377"/>
          <a:ext cx="10542141" cy="11239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8" name="图表 37"/>
          <p:cNvGraphicFramePr/>
          <p:nvPr>
            <p:extLst>
              <p:ext uri="{D42A27DB-BD31-4B8C-83A1-F6EECF244321}">
                <p14:modId xmlns:p14="http://schemas.microsoft.com/office/powerpoint/2010/main" val="165938887"/>
              </p:ext>
            </p:extLst>
          </p:nvPr>
        </p:nvGraphicFramePr>
        <p:xfrm>
          <a:off x="1345059" y="4152900"/>
          <a:ext cx="10542141" cy="11144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9" name="图表 38"/>
          <p:cNvGraphicFramePr/>
          <p:nvPr>
            <p:extLst>
              <p:ext uri="{D42A27DB-BD31-4B8C-83A1-F6EECF244321}">
                <p14:modId xmlns:p14="http://schemas.microsoft.com/office/powerpoint/2010/main" val="542903728"/>
              </p:ext>
            </p:extLst>
          </p:nvPr>
        </p:nvGraphicFramePr>
        <p:xfrm>
          <a:off x="1345058" y="3038899"/>
          <a:ext cx="10542141" cy="1104476"/>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40" name="图表 39"/>
          <p:cNvGraphicFramePr/>
          <p:nvPr>
            <p:extLst>
              <p:ext uri="{D42A27DB-BD31-4B8C-83A1-F6EECF244321}">
                <p14:modId xmlns:p14="http://schemas.microsoft.com/office/powerpoint/2010/main" val="2036946871"/>
              </p:ext>
            </p:extLst>
          </p:nvPr>
        </p:nvGraphicFramePr>
        <p:xfrm>
          <a:off x="1345058" y="1916113"/>
          <a:ext cx="10542141" cy="1112837"/>
        </p:xfrm>
        <a:graphic>
          <a:graphicData uri="http://schemas.openxmlformats.org/drawingml/2006/chart">
            <c:chart xmlns:c="http://schemas.openxmlformats.org/drawingml/2006/chart" xmlns:r="http://schemas.openxmlformats.org/officeDocument/2006/relationships" r:id="rId6"/>
          </a:graphicData>
        </a:graphic>
      </p:graphicFrame>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商品住宅区域分面积段成交结构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0" name="Rectangle 1"/>
          <p:cNvSpPr>
            <a:spLocks noChangeArrowheads="1"/>
          </p:cNvSpPr>
          <p:nvPr/>
        </p:nvSpPr>
        <p:spPr bwMode="auto">
          <a:xfrm>
            <a:off x="0" y="764704"/>
            <a:ext cx="11887199" cy="700576"/>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商品住宅分区各面积段成交结构：</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本月环翠区供应集中在</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130-150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100-110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130-140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㎡；高区供应集中在</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130-140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120-140</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；经区供应集中在</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120-130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120-130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140-150</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；临港区主力成交面积段为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90-100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113811" y="6381328"/>
            <a:ext cx="3816252" cy="230832"/>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注：商品住宅数据口径仅包含普通住宅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 name="TextBox 1">
            <a:extLst>
              <a:ext uri="{FF2B5EF4-FFF2-40B4-BE49-F238E27FC236}">
                <a16:creationId xmlns:a16="http://schemas.microsoft.com/office/drawing/2014/main" xmlns="" id="{4721926C-F4BF-0F9D-746F-4001AD251125}"/>
              </a:ext>
            </a:extLst>
          </p:cNvPr>
          <p:cNvSpPr txBox="1"/>
          <p:nvPr/>
        </p:nvSpPr>
        <p:spPr>
          <a:xfrm>
            <a:off x="3505299" y="1628800"/>
            <a:ext cx="5221883" cy="3067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月威海四区商品住宅</a:t>
            </a:r>
            <a:r>
              <a:rPr kumimoji="0" lang="zh-CN" altLang="en-US" sz="14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各面积段供求</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量价</a:t>
            </a:r>
          </a:p>
        </p:txBody>
      </p:sp>
    </p:spTree>
    <p:extLst>
      <p:ext uri="{BB962C8B-B14F-4D97-AF65-F5344CB8AC3E}">
        <p14:creationId xmlns:p14="http://schemas.microsoft.com/office/powerpoint/2010/main" val="20674229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商品住宅区域分面积段成交结构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0" name="Rectangle 1"/>
          <p:cNvSpPr>
            <a:spLocks noChangeArrowheads="1"/>
          </p:cNvSpPr>
          <p:nvPr/>
        </p:nvSpPr>
        <p:spPr bwMode="auto">
          <a:xfrm>
            <a:off x="0" y="764704"/>
            <a:ext cx="11887199" cy="700576"/>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商品住宅分区各面积段成交结构：</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根据成交套数占比，本月环翠区主力成交面积段为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100-110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㎡，其次为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90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㎡以下；高区主力成交面积段为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120-130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㎡，其次为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130-140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经区主力成交面积段为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120-130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㎡，其次为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140-150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㎡；临港区主力成交面积段为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90-100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100-120</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㎡成交也相对较多</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8113811" y="6381328"/>
            <a:ext cx="3816252" cy="230832"/>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注：商品住宅数据口径仅包含普通住宅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graphicFrame>
        <p:nvGraphicFramePr>
          <p:cNvPr id="2" name="图表 1">
            <a:extLst>
              <a:ext uri="{FF2B5EF4-FFF2-40B4-BE49-F238E27FC236}">
                <a16:creationId xmlns:a16="http://schemas.microsoft.com/office/drawing/2014/main" xmlns="" id="{BA75331A-585C-E931-FC50-E98962654937}"/>
              </a:ext>
            </a:extLst>
          </p:cNvPr>
          <p:cNvGraphicFramePr/>
          <p:nvPr>
            <p:extLst>
              <p:ext uri="{D42A27DB-BD31-4B8C-83A1-F6EECF244321}">
                <p14:modId xmlns:p14="http://schemas.microsoft.com/office/powerpoint/2010/main" val="761993770"/>
              </p:ext>
            </p:extLst>
          </p:nvPr>
        </p:nvGraphicFramePr>
        <p:xfrm>
          <a:off x="336549" y="1916114"/>
          <a:ext cx="11550649" cy="259230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6">
            <a:extLst>
              <a:ext uri="{FF2B5EF4-FFF2-40B4-BE49-F238E27FC236}">
                <a16:creationId xmlns:a16="http://schemas.microsoft.com/office/drawing/2014/main" xmlns="" id="{798F8966-BAC1-B91A-0C18-F3A041E7A289}"/>
              </a:ext>
            </a:extLst>
          </p:cNvPr>
          <p:cNvSpPr txBox="1">
            <a:spLocks noChangeArrowheads="1"/>
          </p:cNvSpPr>
          <p:nvPr/>
        </p:nvSpPr>
        <p:spPr bwMode="auto">
          <a:xfrm>
            <a:off x="3096517" y="1628800"/>
            <a:ext cx="6025406" cy="306705"/>
          </a:xfrm>
          <a:prstGeom prst="rect">
            <a:avLst/>
          </a:prstGeom>
          <a:noFill/>
          <a:ln w="9525">
            <a:noFill/>
            <a:miter lim="800000"/>
          </a:ln>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月威海四区商品住宅各面积段占比（按套数）</a:t>
            </a:r>
          </a:p>
        </p:txBody>
      </p:sp>
      <p:graphicFrame>
        <p:nvGraphicFramePr>
          <p:cNvPr id="4" name="表格 3">
            <a:extLst>
              <a:ext uri="{FF2B5EF4-FFF2-40B4-BE49-F238E27FC236}">
                <a16:creationId xmlns:a16="http://schemas.microsoft.com/office/drawing/2014/main" xmlns="" id="{B9706245-8207-6092-B21B-BE36EEBF94CA}"/>
              </a:ext>
            </a:extLst>
          </p:cNvPr>
          <p:cNvGraphicFramePr>
            <a:graphicFrameLocks noGrp="1"/>
          </p:cNvGraphicFramePr>
          <p:nvPr>
            <p:custDataLst>
              <p:tags r:id="rId1"/>
            </p:custDataLst>
            <p:extLst>
              <p:ext uri="{D42A27DB-BD31-4B8C-83A1-F6EECF244321}">
                <p14:modId xmlns:p14="http://schemas.microsoft.com/office/powerpoint/2010/main" val="3203072953"/>
              </p:ext>
            </p:extLst>
          </p:nvPr>
        </p:nvGraphicFramePr>
        <p:xfrm>
          <a:off x="342903" y="4600575"/>
          <a:ext cx="11544294" cy="1780754"/>
        </p:xfrm>
        <a:graphic>
          <a:graphicData uri="http://schemas.openxmlformats.org/drawingml/2006/table">
            <a:tbl>
              <a:tblPr firstRow="1" bandRow="1"/>
              <a:tblGrid>
                <a:gridCol w="858140">
                  <a:extLst>
                    <a:ext uri="{9D8B030D-6E8A-4147-A177-3AD203B41FA5}">
                      <a16:colId xmlns:a16="http://schemas.microsoft.com/office/drawing/2014/main" xmlns="" val="20000"/>
                    </a:ext>
                  </a:extLst>
                </a:gridCol>
                <a:gridCol w="574616">
                  <a:extLst>
                    <a:ext uri="{9D8B030D-6E8A-4147-A177-3AD203B41FA5}">
                      <a16:colId xmlns:a16="http://schemas.microsoft.com/office/drawing/2014/main" xmlns="" val="20001"/>
                    </a:ext>
                  </a:extLst>
                </a:gridCol>
                <a:gridCol w="695124">
                  <a:extLst>
                    <a:ext uri="{9D8B030D-6E8A-4147-A177-3AD203B41FA5}">
                      <a16:colId xmlns:a16="http://schemas.microsoft.com/office/drawing/2014/main" xmlns="" val="2660239905"/>
                    </a:ext>
                  </a:extLst>
                </a:gridCol>
                <a:gridCol w="695124">
                  <a:extLst>
                    <a:ext uri="{9D8B030D-6E8A-4147-A177-3AD203B41FA5}">
                      <a16:colId xmlns:a16="http://schemas.microsoft.com/office/drawing/2014/main" xmlns="" val="909003443"/>
                    </a:ext>
                  </a:extLst>
                </a:gridCol>
                <a:gridCol w="695124">
                  <a:extLst>
                    <a:ext uri="{9D8B030D-6E8A-4147-A177-3AD203B41FA5}">
                      <a16:colId xmlns:a16="http://schemas.microsoft.com/office/drawing/2014/main" xmlns="" val="3333294642"/>
                    </a:ext>
                  </a:extLst>
                </a:gridCol>
                <a:gridCol w="695124">
                  <a:extLst>
                    <a:ext uri="{9D8B030D-6E8A-4147-A177-3AD203B41FA5}">
                      <a16:colId xmlns:a16="http://schemas.microsoft.com/office/drawing/2014/main" xmlns="" val="2450161242"/>
                    </a:ext>
                  </a:extLst>
                </a:gridCol>
                <a:gridCol w="695124">
                  <a:extLst>
                    <a:ext uri="{9D8B030D-6E8A-4147-A177-3AD203B41FA5}">
                      <a16:colId xmlns:a16="http://schemas.microsoft.com/office/drawing/2014/main" xmlns="" val="4098586524"/>
                    </a:ext>
                  </a:extLst>
                </a:gridCol>
                <a:gridCol w="690876">
                  <a:extLst>
                    <a:ext uri="{9D8B030D-6E8A-4147-A177-3AD203B41FA5}">
                      <a16:colId xmlns:a16="http://schemas.microsoft.com/office/drawing/2014/main" xmlns="" val="20002"/>
                    </a:ext>
                  </a:extLst>
                </a:gridCol>
                <a:gridCol w="770586">
                  <a:extLst>
                    <a:ext uri="{9D8B030D-6E8A-4147-A177-3AD203B41FA5}">
                      <a16:colId xmlns:a16="http://schemas.microsoft.com/office/drawing/2014/main" xmlns="" val="20003"/>
                    </a:ext>
                  </a:extLst>
                </a:gridCol>
                <a:gridCol w="779208">
                  <a:extLst>
                    <a:ext uri="{9D8B030D-6E8A-4147-A177-3AD203B41FA5}">
                      <a16:colId xmlns:a16="http://schemas.microsoft.com/office/drawing/2014/main" xmlns="" val="20004"/>
                    </a:ext>
                  </a:extLst>
                </a:gridCol>
                <a:gridCol w="779208">
                  <a:extLst>
                    <a:ext uri="{9D8B030D-6E8A-4147-A177-3AD203B41FA5}">
                      <a16:colId xmlns:a16="http://schemas.microsoft.com/office/drawing/2014/main" xmlns="" val="20005"/>
                    </a:ext>
                  </a:extLst>
                </a:gridCol>
                <a:gridCol w="779208">
                  <a:extLst>
                    <a:ext uri="{9D8B030D-6E8A-4147-A177-3AD203B41FA5}">
                      <a16:colId xmlns:a16="http://schemas.microsoft.com/office/drawing/2014/main" xmlns="" val="20006"/>
                    </a:ext>
                  </a:extLst>
                </a:gridCol>
                <a:gridCol w="779208">
                  <a:extLst>
                    <a:ext uri="{9D8B030D-6E8A-4147-A177-3AD203B41FA5}">
                      <a16:colId xmlns:a16="http://schemas.microsoft.com/office/drawing/2014/main" xmlns="" val="20007"/>
                    </a:ext>
                  </a:extLst>
                </a:gridCol>
                <a:gridCol w="779208">
                  <a:extLst>
                    <a:ext uri="{9D8B030D-6E8A-4147-A177-3AD203B41FA5}">
                      <a16:colId xmlns:a16="http://schemas.microsoft.com/office/drawing/2014/main" xmlns="" val="20008"/>
                    </a:ext>
                  </a:extLst>
                </a:gridCol>
                <a:gridCol w="639208">
                  <a:extLst>
                    <a:ext uri="{9D8B030D-6E8A-4147-A177-3AD203B41FA5}">
                      <a16:colId xmlns:a16="http://schemas.microsoft.com/office/drawing/2014/main" xmlns="" val="20015"/>
                    </a:ext>
                  </a:extLst>
                </a:gridCol>
                <a:gridCol w="639208">
                  <a:extLst>
                    <a:ext uri="{9D8B030D-6E8A-4147-A177-3AD203B41FA5}">
                      <a16:colId xmlns:a16="http://schemas.microsoft.com/office/drawing/2014/main" xmlns="" val="276649282"/>
                    </a:ext>
                  </a:extLst>
                </a:gridCol>
              </a:tblGrid>
              <a:tr h="420889">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marL="0" algn="ctr" defTabSz="914400" rtl="0" eaLnBrk="1" latinLnBrk="0" hangingPunct="1"/>
                      <a:r>
                        <a:rPr lang="zh-CN" altLang="en-US" sz="1000" kern="1200" dirty="0">
                          <a:solidFill>
                            <a:schemeClr val="tx1"/>
                          </a:solidFill>
                          <a:latin typeface="微软雅黑" panose="020B0503020204020204" pitchFamily="34" charset="-122"/>
                          <a:ea typeface="微软雅黑" panose="020B0503020204020204" pitchFamily="34" charset="-122"/>
                          <a:cs typeface="+mn-cs"/>
                        </a:rPr>
                        <a:t>      面积段</a:t>
                      </a:r>
                      <a:endParaRPr lang="en-US" altLang="zh-CN" sz="1000" kern="1200" dirty="0">
                        <a:solidFill>
                          <a:schemeClr val="tx1"/>
                        </a:solidFill>
                        <a:latin typeface="微软雅黑" panose="020B0503020204020204" pitchFamily="34" charset="-122"/>
                        <a:ea typeface="微软雅黑" panose="020B0503020204020204" pitchFamily="34" charset="-122"/>
                        <a:cs typeface="+mn-cs"/>
                      </a:endParaRPr>
                    </a:p>
                    <a:p>
                      <a:pPr marL="0" algn="l" defTabSz="914400" rtl="0" eaLnBrk="1" latinLnBrk="0" hangingPunct="1"/>
                      <a:r>
                        <a:rPr lang="zh-CN" altLang="en-US" sz="1000" kern="1200" dirty="0">
                          <a:solidFill>
                            <a:schemeClr val="tx1"/>
                          </a:solidFill>
                          <a:latin typeface="微软雅黑" panose="020B0503020204020204" pitchFamily="34" charset="-122"/>
                          <a:ea typeface="微软雅黑" panose="020B0503020204020204" pitchFamily="34" charset="-122"/>
                          <a:cs typeface="+mn-cs"/>
                        </a:rPr>
                        <a:t>区域</a:t>
                      </a:r>
                      <a:endParaRPr lang="en-US" altLang="zh-CN" sz="1000" kern="1200" dirty="0">
                        <a:solidFill>
                          <a:schemeClr val="tx1"/>
                        </a:solidFill>
                        <a:latin typeface="微软雅黑" panose="020B0503020204020204" pitchFamily="34" charset="-122"/>
                        <a:ea typeface="微软雅黑" panose="020B0503020204020204" pitchFamily="34" charset="-122"/>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solidFill>
                        <a:srgbClr val="000000"/>
                      </a:solidFill>
                      <a:prstDash val="solid"/>
                      <a:round/>
                      <a:headEnd type="none" w="med" len="med"/>
                      <a:tailEnd type="none" w="med" len="me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90</a:t>
                      </a:r>
                      <a:r>
                        <a:rPr lang="zh-CN" altLang="en-US" sz="1000" b="1" kern="1200" dirty="0">
                          <a:solidFill>
                            <a:schemeClr val="tx1"/>
                          </a:solidFill>
                          <a:latin typeface="微软雅黑" panose="020B0503020204020204" pitchFamily="34" charset="-122"/>
                          <a:ea typeface="微软雅黑" panose="020B0503020204020204" pitchFamily="34" charset="-122"/>
                          <a:cs typeface="+mn-cs"/>
                        </a:rPr>
                        <a:t>以下</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90-100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100-110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110-120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120-130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130-140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140-150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150-160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160-180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180-200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200-220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a:solidFill>
                            <a:schemeClr val="tx1"/>
                          </a:solidFill>
                          <a:latin typeface="微软雅黑" panose="020B0503020204020204" pitchFamily="34" charset="-122"/>
                          <a:ea typeface="微软雅黑" panose="020B0503020204020204" pitchFamily="34" charset="-122"/>
                          <a:cs typeface="+mn-cs"/>
                        </a:rPr>
                        <a:t>220-240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240-260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en-US" altLang="zh-CN" sz="1000" b="1" kern="1200" dirty="0">
                          <a:solidFill>
                            <a:schemeClr val="tx1"/>
                          </a:solidFill>
                          <a:latin typeface="微软雅黑" panose="020B0503020204020204" pitchFamily="34" charset="-122"/>
                          <a:ea typeface="微软雅黑" panose="020B0503020204020204" pitchFamily="34" charset="-122"/>
                          <a:cs typeface="+mn-cs"/>
                        </a:rPr>
                        <a:t>260</a:t>
                      </a:r>
                      <a:r>
                        <a:rPr lang="zh-CN" altLang="en-US" sz="1000" b="1" kern="1200" dirty="0">
                          <a:solidFill>
                            <a:schemeClr val="tx1"/>
                          </a:solidFill>
                          <a:latin typeface="微软雅黑" panose="020B0503020204020204" pitchFamily="34" charset="-122"/>
                          <a:ea typeface="微软雅黑" panose="020B0503020204020204" pitchFamily="34" charset="-122"/>
                          <a:cs typeface="+mn-cs"/>
                        </a:rPr>
                        <a:t>以上</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zh-CN" altLang="en-US" sz="1000" b="1" kern="1200" dirty="0">
                          <a:solidFill>
                            <a:schemeClr val="tx1"/>
                          </a:solidFill>
                          <a:latin typeface="微软雅黑" panose="020B0503020204020204" pitchFamily="34" charset="-122"/>
                          <a:ea typeface="微软雅黑" panose="020B0503020204020204" pitchFamily="34" charset="-122"/>
                          <a:cs typeface="+mn-cs"/>
                        </a:rPr>
                        <a:t>合计</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0"/>
                  </a:ext>
                </a:extLst>
              </a:tr>
              <a:tr h="271973">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环翠区</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16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2"/>
                  </a:ext>
                </a:extLst>
              </a:tr>
              <a:tr h="271973">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高区</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692998530"/>
                  </a:ext>
                </a:extLst>
              </a:tr>
              <a:tr h="271973">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dirty="0">
                          <a:solidFill>
                            <a:schemeClr val="tx1"/>
                          </a:solidFill>
                          <a:latin typeface="微软雅黑" panose="020B0503020204020204" pitchFamily="34" charset="-122"/>
                          <a:ea typeface="微软雅黑" panose="020B0503020204020204" pitchFamily="34" charset="-122"/>
                        </a:rPr>
                        <a:t>经区</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30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113097743"/>
                  </a:ext>
                </a:extLst>
              </a:tr>
              <a:tr h="271973">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dirty="0">
                          <a:solidFill>
                            <a:schemeClr val="tx1"/>
                          </a:solidFill>
                          <a:latin typeface="微软雅黑" panose="020B0503020204020204" pitchFamily="34" charset="-122"/>
                          <a:ea typeface="微软雅黑" panose="020B0503020204020204" pitchFamily="34" charset="-122"/>
                        </a:rPr>
                        <a:t>临港区</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266993940"/>
                  </a:ext>
                </a:extLst>
              </a:tr>
              <a:tr h="271973">
                <a:tc>
                  <a:txBody>
                    <a:body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合计</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52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73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508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3099679979"/>
                  </a:ext>
                </a:extLst>
              </a:tr>
            </a:tbl>
          </a:graphicData>
        </a:graphic>
      </p:graphicFrame>
    </p:spTree>
    <p:extLst>
      <p:ext uri="{BB962C8B-B14F-4D97-AF65-F5344CB8AC3E}">
        <p14:creationId xmlns:p14="http://schemas.microsoft.com/office/powerpoint/2010/main" val="1489647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商品住宅各建筑形态成交结构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0" name="Rectangle 1"/>
          <p:cNvSpPr>
            <a:spLocks noChangeArrowheads="1"/>
          </p:cNvSpPr>
          <p:nvPr/>
        </p:nvSpPr>
        <p:spPr bwMode="auto">
          <a:xfrm>
            <a:off x="0" y="764704"/>
            <a:ext cx="11887199" cy="700576"/>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商品住宅各建筑形态成交结构：</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从供应看，本月洋房、小高层、中高层</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均有</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供应；从成交看，中高层成交最多，主要来自保利明玥风华、盛德万禾书院等项目，其次为小高层产品</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1" name="TextBox 1"/>
          <p:cNvSpPr txBox="1"/>
          <p:nvPr/>
        </p:nvSpPr>
        <p:spPr>
          <a:xfrm>
            <a:off x="3467992" y="1628800"/>
            <a:ext cx="5221883" cy="3067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月商品住宅各建筑形态供求情况</a:t>
            </a:r>
          </a:p>
        </p:txBody>
      </p:sp>
      <p:graphicFrame>
        <p:nvGraphicFramePr>
          <p:cNvPr id="12" name="图表 11">
            <a:extLst>
              <a:ext uri="{FF2B5EF4-FFF2-40B4-BE49-F238E27FC236}">
                <a16:creationId xmlns:a16="http://schemas.microsoft.com/office/drawing/2014/main" xmlns="" id="{803F8931-EC64-8AD0-8008-539FF4B9DCF1}"/>
              </a:ext>
            </a:extLst>
          </p:cNvPr>
          <p:cNvGraphicFramePr/>
          <p:nvPr>
            <p:extLst>
              <p:ext uri="{D42A27DB-BD31-4B8C-83A1-F6EECF244321}">
                <p14:modId xmlns:p14="http://schemas.microsoft.com/office/powerpoint/2010/main" val="2213744131"/>
              </p:ext>
            </p:extLst>
          </p:nvPr>
        </p:nvGraphicFramePr>
        <p:xfrm>
          <a:off x="336549" y="1916114"/>
          <a:ext cx="11550649" cy="30464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4" name="表格 13">
            <a:extLst>
              <a:ext uri="{FF2B5EF4-FFF2-40B4-BE49-F238E27FC236}">
                <a16:creationId xmlns:a16="http://schemas.microsoft.com/office/drawing/2014/main" xmlns="" id="{2FF4D937-E5CC-022C-CD70-2F70390DE568}"/>
              </a:ext>
            </a:extLst>
          </p:cNvPr>
          <p:cNvGraphicFramePr>
            <a:graphicFrameLocks noGrp="1"/>
          </p:cNvGraphicFramePr>
          <p:nvPr>
            <p:custDataLst>
              <p:tags r:id="rId1"/>
            </p:custDataLst>
            <p:extLst>
              <p:ext uri="{D42A27DB-BD31-4B8C-83A1-F6EECF244321}">
                <p14:modId xmlns:p14="http://schemas.microsoft.com/office/powerpoint/2010/main" val="1522101470"/>
              </p:ext>
            </p:extLst>
          </p:nvPr>
        </p:nvGraphicFramePr>
        <p:xfrm>
          <a:off x="342903" y="5157192"/>
          <a:ext cx="11544296" cy="1224558"/>
        </p:xfrm>
        <a:graphic>
          <a:graphicData uri="http://schemas.openxmlformats.org/drawingml/2006/table">
            <a:tbl>
              <a:tblPr firstRow="1" bandRow="1"/>
              <a:tblGrid>
                <a:gridCol w="1146172">
                  <a:extLst>
                    <a:ext uri="{9D8B030D-6E8A-4147-A177-3AD203B41FA5}">
                      <a16:colId xmlns:a16="http://schemas.microsoft.com/office/drawing/2014/main" xmlns="" val="20000"/>
                    </a:ext>
                  </a:extLst>
                </a:gridCol>
                <a:gridCol w="1080120">
                  <a:extLst>
                    <a:ext uri="{9D8B030D-6E8A-4147-A177-3AD203B41FA5}">
                      <a16:colId xmlns:a16="http://schemas.microsoft.com/office/drawing/2014/main" xmlns="" val="20001"/>
                    </a:ext>
                  </a:extLst>
                </a:gridCol>
                <a:gridCol w="1073519">
                  <a:extLst>
                    <a:ext uri="{9D8B030D-6E8A-4147-A177-3AD203B41FA5}">
                      <a16:colId xmlns:a16="http://schemas.microsoft.com/office/drawing/2014/main" xmlns="" val="20002"/>
                    </a:ext>
                  </a:extLst>
                </a:gridCol>
                <a:gridCol w="1197376">
                  <a:extLst>
                    <a:ext uri="{9D8B030D-6E8A-4147-A177-3AD203B41FA5}">
                      <a16:colId xmlns:a16="http://schemas.microsoft.com/office/drawing/2014/main" xmlns="" val="20003"/>
                    </a:ext>
                  </a:extLst>
                </a:gridCol>
                <a:gridCol w="1210775">
                  <a:extLst>
                    <a:ext uri="{9D8B030D-6E8A-4147-A177-3AD203B41FA5}">
                      <a16:colId xmlns:a16="http://schemas.microsoft.com/office/drawing/2014/main" xmlns="" val="20004"/>
                    </a:ext>
                  </a:extLst>
                </a:gridCol>
                <a:gridCol w="1210775">
                  <a:extLst>
                    <a:ext uri="{9D8B030D-6E8A-4147-A177-3AD203B41FA5}">
                      <a16:colId xmlns:a16="http://schemas.microsoft.com/office/drawing/2014/main" xmlns="" val="20005"/>
                    </a:ext>
                  </a:extLst>
                </a:gridCol>
                <a:gridCol w="1210775">
                  <a:extLst>
                    <a:ext uri="{9D8B030D-6E8A-4147-A177-3AD203B41FA5}">
                      <a16:colId xmlns:a16="http://schemas.microsoft.com/office/drawing/2014/main" xmlns="" val="20006"/>
                    </a:ext>
                  </a:extLst>
                </a:gridCol>
                <a:gridCol w="1210775">
                  <a:extLst>
                    <a:ext uri="{9D8B030D-6E8A-4147-A177-3AD203B41FA5}">
                      <a16:colId xmlns:a16="http://schemas.microsoft.com/office/drawing/2014/main" xmlns="" val="20007"/>
                    </a:ext>
                  </a:extLst>
                </a:gridCol>
                <a:gridCol w="1210775">
                  <a:extLst>
                    <a:ext uri="{9D8B030D-6E8A-4147-A177-3AD203B41FA5}">
                      <a16:colId xmlns:a16="http://schemas.microsoft.com/office/drawing/2014/main" xmlns="" val="20008"/>
                    </a:ext>
                  </a:extLst>
                </a:gridCol>
                <a:gridCol w="993234">
                  <a:extLst>
                    <a:ext uri="{9D8B030D-6E8A-4147-A177-3AD203B41FA5}">
                      <a16:colId xmlns:a16="http://schemas.microsoft.com/office/drawing/2014/main" xmlns="" val="20015"/>
                    </a:ext>
                  </a:extLst>
                </a:gridCol>
              </a:tblGrid>
              <a:tr h="445624">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marL="0" algn="ctr" defTabSz="914400" rtl="0" eaLnBrk="1" latinLnBrk="0" hangingPunct="1"/>
                      <a:r>
                        <a:rPr lang="zh-CN" altLang="en-US" sz="1000" kern="1200" dirty="0">
                          <a:solidFill>
                            <a:schemeClr val="tx1"/>
                          </a:solidFill>
                          <a:latin typeface="微软雅黑" panose="020B0503020204020204" pitchFamily="34" charset="-122"/>
                          <a:ea typeface="微软雅黑" panose="020B0503020204020204" pitchFamily="34" charset="-122"/>
                          <a:cs typeface="+mn-cs"/>
                        </a:rPr>
                        <a:t>           建筑形态</a:t>
                      </a:r>
                      <a:endParaRPr lang="en-US" altLang="zh-CN" sz="1000" kern="1200" dirty="0">
                        <a:solidFill>
                          <a:schemeClr val="tx1"/>
                        </a:solidFill>
                        <a:latin typeface="微软雅黑" panose="020B0503020204020204" pitchFamily="34" charset="-122"/>
                        <a:ea typeface="微软雅黑" panose="020B0503020204020204" pitchFamily="34" charset="-122"/>
                        <a:cs typeface="+mn-cs"/>
                      </a:endParaRPr>
                    </a:p>
                    <a:p>
                      <a:pPr marL="0" algn="l" defTabSz="914400" rtl="0" eaLnBrk="1" latinLnBrk="0" hangingPunct="1"/>
                      <a:r>
                        <a:rPr lang="zh-CN" altLang="en-US" sz="1000" kern="1200" dirty="0">
                          <a:solidFill>
                            <a:schemeClr val="tx1"/>
                          </a:solidFill>
                          <a:latin typeface="微软雅黑" panose="020B0503020204020204" pitchFamily="34" charset="-122"/>
                          <a:ea typeface="微软雅黑" panose="020B0503020204020204" pitchFamily="34" charset="-122"/>
                          <a:cs typeface="+mn-cs"/>
                        </a:rPr>
                        <a:t> 套数</a:t>
                      </a:r>
                      <a:endParaRPr lang="en-US" altLang="zh-CN" sz="1000" kern="1200" dirty="0">
                        <a:solidFill>
                          <a:schemeClr val="tx1"/>
                        </a:solidFill>
                        <a:latin typeface="微软雅黑" panose="020B0503020204020204" pitchFamily="34" charset="-122"/>
                        <a:ea typeface="微软雅黑" panose="020B0503020204020204" pitchFamily="34" charset="-122"/>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solidFill>
                        <a:srgbClr val="000000"/>
                      </a:solidFill>
                      <a:prstDash val="solid"/>
                      <a:round/>
                      <a:headEnd type="none" w="med" len="med"/>
                      <a:tailEnd type="none" w="med" len="med"/>
                    </a:lnTlToBr>
                    <a:lnBlToTr w="12700" cmpd="sng">
                      <a:noFill/>
                      <a:prstDash val="solid"/>
                    </a:lnBlToTr>
                    <a:solidFill>
                      <a:srgbClr val="FFFFFF"/>
                    </a:solidFill>
                  </a:tcPr>
                </a:tc>
                <a:tc>
                  <a:txBody>
                    <a:bodyPr/>
                    <a:lstStyle/>
                    <a:p>
                      <a:pPr marL="0" algn="ctr" defTabSz="914400" rtl="0" eaLnBrk="1" fontAlgn="ctr" latinLnBrk="0" hangingPunct="1"/>
                      <a:r>
                        <a:rPr lang="zh-CN" altLang="en-US" sz="1000" b="1" kern="1200" dirty="0">
                          <a:solidFill>
                            <a:schemeClr val="tx1"/>
                          </a:solidFill>
                          <a:latin typeface="微软雅黑" panose="020B0503020204020204" pitchFamily="34" charset="-122"/>
                          <a:ea typeface="微软雅黑" panose="020B0503020204020204" pitchFamily="34" charset="-122"/>
                          <a:cs typeface="+mn-cs"/>
                        </a:rPr>
                        <a:t>多层</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zh-CN" altLang="en-US" sz="1000" b="1" kern="1200">
                          <a:solidFill>
                            <a:schemeClr val="tx1"/>
                          </a:solidFill>
                          <a:latin typeface="微软雅黑" panose="020B0503020204020204" pitchFamily="34" charset="-122"/>
                          <a:ea typeface="微软雅黑" panose="020B0503020204020204" pitchFamily="34" charset="-122"/>
                          <a:cs typeface="+mn-cs"/>
                        </a:rPr>
                        <a:t>洋房</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zh-CN" altLang="en-US" sz="1000" b="1" kern="1200" dirty="0">
                          <a:solidFill>
                            <a:schemeClr val="tx1"/>
                          </a:solidFill>
                          <a:latin typeface="微软雅黑" panose="020B0503020204020204" pitchFamily="34" charset="-122"/>
                          <a:ea typeface="微软雅黑" panose="020B0503020204020204" pitchFamily="34" charset="-122"/>
                          <a:cs typeface="+mn-cs"/>
                        </a:rPr>
                        <a:t>小高层</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zh-CN" altLang="en-US" sz="1000" b="1" kern="1200">
                          <a:solidFill>
                            <a:schemeClr val="tx1"/>
                          </a:solidFill>
                          <a:latin typeface="微软雅黑" panose="020B0503020204020204" pitchFamily="34" charset="-122"/>
                          <a:ea typeface="微软雅黑" panose="020B0503020204020204" pitchFamily="34" charset="-122"/>
                          <a:cs typeface="+mn-cs"/>
                        </a:rPr>
                        <a:t>中高层</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algn="ctr" defTabSz="914400" rtl="0" eaLnBrk="1" fontAlgn="ctr" latinLnBrk="0" hangingPunct="1"/>
                      <a:r>
                        <a:rPr lang="zh-CN" altLang="en-US" sz="1000" b="1" kern="1200" dirty="0">
                          <a:solidFill>
                            <a:schemeClr val="tx1"/>
                          </a:solidFill>
                          <a:latin typeface="微软雅黑" panose="020B0503020204020204" pitchFamily="34" charset="-122"/>
                          <a:ea typeface="微软雅黑" panose="020B0503020204020204" pitchFamily="34" charset="-122"/>
                          <a:cs typeface="+mn-cs"/>
                        </a:rPr>
                        <a:t>高层</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marL="0" algn="ctr" defTabSz="914400" rtl="0" eaLnBrk="1" latinLnBrk="0" hangingPunct="1"/>
                      <a:r>
                        <a:rPr lang="zh-CN" altLang="en-US" sz="1000" b="1" kern="1200" dirty="0">
                          <a:solidFill>
                            <a:schemeClr val="tx1"/>
                          </a:solidFill>
                          <a:latin typeface="微软雅黑" panose="020B0503020204020204" pitchFamily="34" charset="-122"/>
                          <a:ea typeface="微软雅黑" panose="020B0503020204020204" pitchFamily="34" charset="-122"/>
                          <a:cs typeface="+mn-cs"/>
                        </a:rPr>
                        <a:t>独栋</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联排</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叠加</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合计</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0"/>
                  </a:ext>
                </a:extLst>
              </a:tr>
              <a:tr h="389983">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供应套数</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152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94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386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1"/>
                  </a:ext>
                </a:extLst>
              </a:tr>
              <a:tr h="388951">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成交套数</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91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293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57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508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2"/>
                  </a:ext>
                </a:extLst>
              </a:tr>
            </a:tbl>
          </a:graphicData>
        </a:graphic>
      </p:graphicFrame>
      <p:sp>
        <p:nvSpPr>
          <p:cNvPr id="16" name="TextBox 15"/>
          <p:cNvSpPr txBox="1"/>
          <p:nvPr/>
        </p:nvSpPr>
        <p:spPr>
          <a:xfrm>
            <a:off x="8113811" y="6381328"/>
            <a:ext cx="3816252" cy="230832"/>
          </a:xfrm>
          <a:prstGeom prst="rect">
            <a:avLst/>
          </a:prstGeom>
          <a:no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注：商品住宅数据口径仅包含普通住宅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1112656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商品房各物业类型成交结构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0" name="Rectangle 1"/>
          <p:cNvSpPr>
            <a:spLocks noChangeArrowheads="1"/>
          </p:cNvSpPr>
          <p:nvPr/>
        </p:nvSpPr>
        <p:spPr bwMode="auto">
          <a:xfrm>
            <a:off x="0" y="764704"/>
            <a:ext cx="11887199" cy="377411"/>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各物业类型成交结构：</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本月供销以普通住宅为主，供应面积占比</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97%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，成交面积占比</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77%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；本月商品房合计供应</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404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套、成交</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695</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1" name="TextBox 1"/>
          <p:cNvSpPr txBox="1"/>
          <p:nvPr/>
        </p:nvSpPr>
        <p:spPr>
          <a:xfrm>
            <a:off x="3467992" y="1628800"/>
            <a:ext cx="5221883" cy="3067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月商品房各物业类型供求情况</a:t>
            </a:r>
          </a:p>
        </p:txBody>
      </p:sp>
      <p:graphicFrame>
        <p:nvGraphicFramePr>
          <p:cNvPr id="12" name="图表 11">
            <a:extLst>
              <a:ext uri="{FF2B5EF4-FFF2-40B4-BE49-F238E27FC236}">
                <a16:creationId xmlns:a16="http://schemas.microsoft.com/office/drawing/2014/main" xmlns="" id="{803F8931-EC64-8AD0-8008-539FF4B9DCF1}"/>
              </a:ext>
            </a:extLst>
          </p:cNvPr>
          <p:cNvGraphicFramePr/>
          <p:nvPr>
            <p:extLst>
              <p:ext uri="{D42A27DB-BD31-4B8C-83A1-F6EECF244321}">
                <p14:modId xmlns:p14="http://schemas.microsoft.com/office/powerpoint/2010/main" val="2470320387"/>
              </p:ext>
            </p:extLst>
          </p:nvPr>
        </p:nvGraphicFramePr>
        <p:xfrm>
          <a:off x="336549" y="1916113"/>
          <a:ext cx="11550649" cy="30464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5" name="表格 14">
            <a:extLst>
              <a:ext uri="{FF2B5EF4-FFF2-40B4-BE49-F238E27FC236}">
                <a16:creationId xmlns:a16="http://schemas.microsoft.com/office/drawing/2014/main" xmlns="" id="{2FF4D937-E5CC-022C-CD70-2F70390DE568}"/>
              </a:ext>
            </a:extLst>
          </p:cNvPr>
          <p:cNvGraphicFramePr>
            <a:graphicFrameLocks noGrp="1"/>
          </p:cNvGraphicFramePr>
          <p:nvPr>
            <p:custDataLst>
              <p:tags r:id="rId1"/>
            </p:custDataLst>
            <p:extLst>
              <p:ext uri="{D42A27DB-BD31-4B8C-83A1-F6EECF244321}">
                <p14:modId xmlns:p14="http://schemas.microsoft.com/office/powerpoint/2010/main" val="206993010"/>
              </p:ext>
            </p:extLst>
          </p:nvPr>
        </p:nvGraphicFramePr>
        <p:xfrm>
          <a:off x="342900" y="5157192"/>
          <a:ext cx="11544302" cy="1224558"/>
        </p:xfrm>
        <a:graphic>
          <a:graphicData uri="http://schemas.openxmlformats.org/drawingml/2006/table">
            <a:tbl>
              <a:tblPr firstRow="1" bandRow="1"/>
              <a:tblGrid>
                <a:gridCol w="1649186">
                  <a:extLst>
                    <a:ext uri="{9D8B030D-6E8A-4147-A177-3AD203B41FA5}">
                      <a16:colId xmlns:a16="http://schemas.microsoft.com/office/drawing/2014/main" xmlns="" val="20000"/>
                    </a:ext>
                  </a:extLst>
                </a:gridCol>
                <a:gridCol w="1649186">
                  <a:extLst>
                    <a:ext uri="{9D8B030D-6E8A-4147-A177-3AD203B41FA5}">
                      <a16:colId xmlns:a16="http://schemas.microsoft.com/office/drawing/2014/main" xmlns="" val="20002"/>
                    </a:ext>
                  </a:extLst>
                </a:gridCol>
                <a:gridCol w="1649186">
                  <a:extLst>
                    <a:ext uri="{9D8B030D-6E8A-4147-A177-3AD203B41FA5}">
                      <a16:colId xmlns:a16="http://schemas.microsoft.com/office/drawing/2014/main" xmlns="" val="20003"/>
                    </a:ext>
                  </a:extLst>
                </a:gridCol>
                <a:gridCol w="1649186">
                  <a:extLst>
                    <a:ext uri="{9D8B030D-6E8A-4147-A177-3AD203B41FA5}">
                      <a16:colId xmlns:a16="http://schemas.microsoft.com/office/drawing/2014/main" xmlns="" val="1104758492"/>
                    </a:ext>
                  </a:extLst>
                </a:gridCol>
                <a:gridCol w="1649186">
                  <a:extLst>
                    <a:ext uri="{9D8B030D-6E8A-4147-A177-3AD203B41FA5}">
                      <a16:colId xmlns:a16="http://schemas.microsoft.com/office/drawing/2014/main" xmlns="" val="20004"/>
                    </a:ext>
                  </a:extLst>
                </a:gridCol>
                <a:gridCol w="1649186">
                  <a:extLst>
                    <a:ext uri="{9D8B030D-6E8A-4147-A177-3AD203B41FA5}">
                      <a16:colId xmlns:a16="http://schemas.microsoft.com/office/drawing/2014/main" xmlns="" val="20005"/>
                    </a:ext>
                  </a:extLst>
                </a:gridCol>
                <a:gridCol w="1649186">
                  <a:extLst>
                    <a:ext uri="{9D8B030D-6E8A-4147-A177-3AD203B41FA5}">
                      <a16:colId xmlns:a16="http://schemas.microsoft.com/office/drawing/2014/main" xmlns="" val="20007"/>
                    </a:ext>
                  </a:extLst>
                </a:gridCol>
              </a:tblGrid>
              <a:tr h="445624">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marL="0" algn="ctr" defTabSz="914400" rtl="0" eaLnBrk="1" latinLnBrk="0" hangingPunct="1"/>
                      <a:r>
                        <a:rPr lang="zh-CN" altLang="en-US" sz="1000" kern="1200" dirty="0">
                          <a:solidFill>
                            <a:schemeClr val="tx1"/>
                          </a:solidFill>
                          <a:latin typeface="微软雅黑" panose="020B0503020204020204" pitchFamily="34" charset="-122"/>
                          <a:ea typeface="微软雅黑" panose="020B0503020204020204" pitchFamily="34" charset="-122"/>
                          <a:cs typeface="+mn-cs"/>
                        </a:rPr>
                        <a:t>                  物业类型</a:t>
                      </a:r>
                      <a:endParaRPr lang="en-US" altLang="zh-CN" sz="1000" kern="1200" dirty="0">
                        <a:solidFill>
                          <a:schemeClr val="tx1"/>
                        </a:solidFill>
                        <a:latin typeface="微软雅黑" panose="020B0503020204020204" pitchFamily="34" charset="-122"/>
                        <a:ea typeface="微软雅黑" panose="020B0503020204020204" pitchFamily="34" charset="-122"/>
                        <a:cs typeface="+mn-cs"/>
                      </a:endParaRPr>
                    </a:p>
                    <a:p>
                      <a:pPr marL="0" algn="l" defTabSz="914400" rtl="0" eaLnBrk="1" latinLnBrk="0" hangingPunct="1"/>
                      <a:r>
                        <a:rPr lang="zh-CN" altLang="en-US" sz="1000" kern="1200" dirty="0">
                          <a:solidFill>
                            <a:schemeClr val="tx1"/>
                          </a:solidFill>
                          <a:latin typeface="微软雅黑" panose="020B0503020204020204" pitchFamily="34" charset="-122"/>
                          <a:ea typeface="微软雅黑" panose="020B0503020204020204" pitchFamily="34" charset="-122"/>
                          <a:cs typeface="+mn-cs"/>
                        </a:rPr>
                        <a:t>    套数</a:t>
                      </a:r>
                      <a:endParaRPr lang="en-US" altLang="zh-CN" sz="1000" kern="1200" dirty="0">
                        <a:solidFill>
                          <a:schemeClr val="tx1"/>
                        </a:solidFill>
                        <a:latin typeface="微软雅黑" panose="020B0503020204020204" pitchFamily="34" charset="-122"/>
                        <a:ea typeface="微软雅黑" panose="020B0503020204020204" pitchFamily="34" charset="-122"/>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solidFill>
                        <a:srgbClr val="000000"/>
                      </a:solidFill>
                      <a:prstDash val="solid"/>
                      <a:round/>
                      <a:headEnd type="none" w="med" len="med"/>
                      <a:tailEnd type="none" w="med" len="me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普通住宅</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别墅</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公寓</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商业</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00" rtl="0" eaLnBrk="1" latinLnBrk="0" hangingPunct="1">
                        <a:defRPr sz="1800" b="1" kern="1200">
                          <a:solidFill>
                            <a:schemeClr val="lt1"/>
                          </a:solidFill>
                          <a:latin typeface="Arial"/>
                          <a:ea typeface="微软雅黑"/>
                        </a:defRPr>
                      </a:lvl1pPr>
                      <a:lvl2pPr marL="457200" algn="l" defTabSz="914400" rtl="0" eaLnBrk="1" latinLnBrk="0" hangingPunct="1">
                        <a:defRPr sz="1800" b="1" kern="1200">
                          <a:solidFill>
                            <a:schemeClr val="lt1"/>
                          </a:solidFill>
                          <a:latin typeface="Arial"/>
                          <a:ea typeface="微软雅黑"/>
                        </a:defRPr>
                      </a:lvl2pPr>
                      <a:lvl3pPr marL="914400" algn="l" defTabSz="914400" rtl="0" eaLnBrk="1" latinLnBrk="0" hangingPunct="1">
                        <a:defRPr sz="1800" b="1" kern="1200">
                          <a:solidFill>
                            <a:schemeClr val="lt1"/>
                          </a:solidFill>
                          <a:latin typeface="Arial"/>
                          <a:ea typeface="微软雅黑"/>
                        </a:defRPr>
                      </a:lvl3pPr>
                      <a:lvl4pPr marL="1371600" algn="l" defTabSz="914400" rtl="0" eaLnBrk="1" latinLnBrk="0" hangingPunct="1">
                        <a:defRPr sz="1800" b="1" kern="1200">
                          <a:solidFill>
                            <a:schemeClr val="lt1"/>
                          </a:solidFill>
                          <a:latin typeface="Arial"/>
                          <a:ea typeface="微软雅黑"/>
                        </a:defRPr>
                      </a:lvl4pPr>
                      <a:lvl5pPr marL="1828800" algn="l" defTabSz="914400" rtl="0" eaLnBrk="1" latinLnBrk="0" hangingPunct="1">
                        <a:defRPr sz="1800" b="1" kern="1200">
                          <a:solidFill>
                            <a:schemeClr val="lt1"/>
                          </a:solidFill>
                          <a:latin typeface="Arial"/>
                          <a:ea typeface="微软雅黑"/>
                        </a:defRPr>
                      </a:lvl5pPr>
                      <a:lvl6pPr marL="2286000" algn="l" defTabSz="914400" rtl="0" eaLnBrk="1" latinLnBrk="0" hangingPunct="1">
                        <a:defRPr sz="1800" b="1" kern="1200">
                          <a:solidFill>
                            <a:schemeClr val="lt1"/>
                          </a:solidFill>
                          <a:latin typeface="Arial"/>
                          <a:ea typeface="微软雅黑"/>
                        </a:defRPr>
                      </a:lvl6pPr>
                      <a:lvl7pPr marL="2743200" algn="l" defTabSz="914400" rtl="0" eaLnBrk="1" latinLnBrk="0" hangingPunct="1">
                        <a:defRPr sz="1800" b="1" kern="1200">
                          <a:solidFill>
                            <a:schemeClr val="lt1"/>
                          </a:solidFill>
                          <a:latin typeface="Arial"/>
                          <a:ea typeface="微软雅黑"/>
                        </a:defRPr>
                      </a:lvl7pPr>
                      <a:lvl8pPr marL="3200400" algn="l" defTabSz="914400" rtl="0" eaLnBrk="1" latinLnBrk="0" hangingPunct="1">
                        <a:defRPr sz="1800" b="1" kern="1200">
                          <a:solidFill>
                            <a:schemeClr val="lt1"/>
                          </a:solidFill>
                          <a:latin typeface="Arial"/>
                          <a:ea typeface="微软雅黑"/>
                        </a:defRPr>
                      </a:lvl8pPr>
                      <a:lvl9pPr marL="3657600" algn="l" defTabSz="914400" rtl="0" eaLnBrk="1" latinLnBrk="0" hangingPunct="1">
                        <a:defRPr sz="1800" b="1" kern="1200">
                          <a:solidFill>
                            <a:schemeClr val="lt1"/>
                          </a:solidFill>
                          <a:latin typeface="Arial"/>
                          <a:ea typeface="微软雅黑"/>
                        </a:defRPr>
                      </a:lvl9pPr>
                    </a:lstStyle>
                    <a:p>
                      <a:pPr algn="ctr"/>
                      <a:r>
                        <a:rPr lang="zh-CN" altLang="en-US" sz="1000" kern="1200" dirty="0">
                          <a:solidFill>
                            <a:schemeClr val="tx1"/>
                          </a:solidFill>
                          <a:latin typeface="微软雅黑" panose="020B0503020204020204" pitchFamily="34" charset="-122"/>
                          <a:ea typeface="微软雅黑" panose="020B0503020204020204" pitchFamily="34" charset="-122"/>
                          <a:cs typeface="+mn-cs"/>
                        </a:rPr>
                        <a:t>办公</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a:r>
                        <a:rPr lang="zh-CN" altLang="en-US" sz="1000" b="1" kern="1200" dirty="0">
                          <a:solidFill>
                            <a:schemeClr val="tx1"/>
                          </a:solidFill>
                          <a:latin typeface="微软雅黑" panose="020B0503020204020204" pitchFamily="34" charset="-122"/>
                          <a:ea typeface="微软雅黑" panose="020B0503020204020204" pitchFamily="34" charset="-122"/>
                          <a:cs typeface="+mn-cs"/>
                        </a:rPr>
                        <a:t>合计</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0"/>
                  </a:ext>
                </a:extLst>
              </a:tr>
              <a:tr h="389983">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供应套数</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386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404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1"/>
                  </a:ext>
                </a:extLst>
              </a:tr>
              <a:tr h="388951">
                <a:tc>
                  <a:txBody>
                    <a:bodyPr/>
                    <a:lstStyle>
                      <a:lvl1pPr marL="0" algn="l" defTabSz="914400" rtl="0" eaLnBrk="1" latinLnBrk="0" hangingPunct="1">
                        <a:defRPr sz="1800" kern="1200">
                          <a:solidFill>
                            <a:schemeClr val="dk1"/>
                          </a:solidFill>
                          <a:latin typeface="Arial"/>
                          <a:ea typeface="微软雅黑"/>
                        </a:defRPr>
                      </a:lvl1pPr>
                      <a:lvl2pPr marL="457200" algn="l" defTabSz="914400" rtl="0" eaLnBrk="1" latinLnBrk="0" hangingPunct="1">
                        <a:defRPr sz="1800" kern="1200">
                          <a:solidFill>
                            <a:schemeClr val="dk1"/>
                          </a:solidFill>
                          <a:latin typeface="Arial"/>
                          <a:ea typeface="微软雅黑"/>
                        </a:defRPr>
                      </a:lvl2pPr>
                      <a:lvl3pPr marL="914400" algn="l" defTabSz="914400" rtl="0" eaLnBrk="1" latinLnBrk="0" hangingPunct="1">
                        <a:defRPr sz="1800" kern="1200">
                          <a:solidFill>
                            <a:schemeClr val="dk1"/>
                          </a:solidFill>
                          <a:latin typeface="Arial"/>
                          <a:ea typeface="微软雅黑"/>
                        </a:defRPr>
                      </a:lvl3pPr>
                      <a:lvl4pPr marL="1371600" algn="l" defTabSz="914400" rtl="0" eaLnBrk="1" latinLnBrk="0" hangingPunct="1">
                        <a:defRPr sz="1800" kern="1200">
                          <a:solidFill>
                            <a:schemeClr val="dk1"/>
                          </a:solidFill>
                          <a:latin typeface="Arial"/>
                          <a:ea typeface="微软雅黑"/>
                        </a:defRPr>
                      </a:lvl4pPr>
                      <a:lvl5pPr marL="1828800" algn="l" defTabSz="914400" rtl="0" eaLnBrk="1" latinLnBrk="0" hangingPunct="1">
                        <a:defRPr sz="1800" kern="1200">
                          <a:solidFill>
                            <a:schemeClr val="dk1"/>
                          </a:solidFill>
                          <a:latin typeface="Arial"/>
                          <a:ea typeface="微软雅黑"/>
                        </a:defRPr>
                      </a:lvl5pPr>
                      <a:lvl6pPr marL="2286000" algn="l" defTabSz="914400" rtl="0" eaLnBrk="1" latinLnBrk="0" hangingPunct="1">
                        <a:defRPr sz="1800" kern="1200">
                          <a:solidFill>
                            <a:schemeClr val="dk1"/>
                          </a:solidFill>
                          <a:latin typeface="Arial"/>
                          <a:ea typeface="微软雅黑"/>
                        </a:defRPr>
                      </a:lvl6pPr>
                      <a:lvl7pPr marL="2743200" algn="l" defTabSz="914400" rtl="0" eaLnBrk="1" latinLnBrk="0" hangingPunct="1">
                        <a:defRPr sz="1800" kern="1200">
                          <a:solidFill>
                            <a:schemeClr val="dk1"/>
                          </a:solidFill>
                          <a:latin typeface="Arial"/>
                          <a:ea typeface="微软雅黑"/>
                        </a:defRPr>
                      </a:lvl7pPr>
                      <a:lvl8pPr marL="3200400" algn="l" defTabSz="914400" rtl="0" eaLnBrk="1" latinLnBrk="0" hangingPunct="1">
                        <a:defRPr sz="1800" kern="1200">
                          <a:solidFill>
                            <a:schemeClr val="dk1"/>
                          </a:solidFill>
                          <a:latin typeface="Arial"/>
                          <a:ea typeface="微软雅黑"/>
                        </a:defRPr>
                      </a:lvl8pPr>
                      <a:lvl9pPr marL="3657600" algn="l" defTabSz="914400" rtl="0" eaLnBrk="1" latinLnBrk="0" hangingPunct="1">
                        <a:defRPr sz="1800" kern="1200">
                          <a:solidFill>
                            <a:schemeClr val="dk1"/>
                          </a:solidFill>
                          <a:latin typeface="Arial"/>
                          <a:ea typeface="微软雅黑"/>
                        </a:defRPr>
                      </a:lvl9pPr>
                    </a:lstStyle>
                    <a:p>
                      <a:pPr marL="0" marR="0" algn="ctr" defTabSz="914400" rtl="0" eaLnBrk="1" fontAlgn="auto" latinLnBrk="0" hangingPunct="1">
                        <a:lnSpc>
                          <a:spcPct val="100000"/>
                        </a:lnSpc>
                        <a:spcBef>
                          <a:spcPts val="0"/>
                        </a:spcBef>
                        <a:spcAft>
                          <a:spcPts val="0"/>
                        </a:spcAft>
                        <a:buClrTx/>
                        <a:buSzTx/>
                        <a:buFontTx/>
                        <a:buNone/>
                        <a:defRPr/>
                      </a:pPr>
                      <a:r>
                        <a:rPr lang="zh-CN" altLang="en-US" sz="1000" kern="1200" dirty="0">
                          <a:solidFill>
                            <a:schemeClr val="tx1"/>
                          </a:solidFill>
                          <a:latin typeface="微软雅黑" panose="020B0503020204020204" pitchFamily="34" charset="-122"/>
                          <a:ea typeface="微软雅黑" panose="020B0503020204020204" pitchFamily="34" charset="-122"/>
                          <a:cs typeface="+mn-cs"/>
                        </a:rPr>
                        <a:t>成交套数</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498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101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57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a:solidFill>
                            <a:schemeClr val="tx1"/>
                          </a:solidFill>
                          <a:latin typeface="微软雅黑" panose="020B0503020204020204" pitchFamily="34" charset="-122"/>
                          <a:ea typeface="微软雅黑" panose="020B0503020204020204" pitchFamily="34" charset="-122"/>
                          <a:cs typeface="+mn-cs"/>
                        </a:rPr>
                        <a:t>29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marL="0" marR="0" algn="ctr" defTabSz="914400" rtl="0" eaLnBrk="1" fontAlgn="auto" latinLnBrk="0" hangingPunct="1">
                        <a:lnSpc>
                          <a:spcPct val="100000"/>
                        </a:lnSpc>
                        <a:spcBef>
                          <a:spcPts val="0"/>
                        </a:spcBef>
                        <a:spcAft>
                          <a:spcPts val="0"/>
                        </a:spcAft>
                        <a:buClrTx/>
                        <a:buSzTx/>
                        <a:buFontTx/>
                        <a:buNone/>
                        <a:defRPr/>
                      </a:pPr>
                      <a:r>
                        <a:rPr lang="en-US" altLang="zh-CN" sz="1000" kern="1200" dirty="0">
                          <a:solidFill>
                            <a:schemeClr val="tx1"/>
                          </a:solidFill>
                          <a:latin typeface="微软雅黑" panose="020B0503020204020204" pitchFamily="34" charset="-122"/>
                          <a:ea typeface="微软雅黑" panose="020B0503020204020204" pitchFamily="34" charset="-122"/>
                          <a:cs typeface="+mn-cs"/>
                        </a:rPr>
                        <a:t>695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3551047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4892675" y="973138"/>
            <a:ext cx="2447925" cy="24479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3" name="标题 4"/>
          <p:cNvSpPr txBox="1">
            <a:spLocks noChangeArrowheads="1"/>
          </p:cNvSpPr>
          <p:nvPr/>
        </p:nvSpPr>
        <p:spPr bwMode="auto">
          <a:xfrm>
            <a:off x="5017244" y="3819525"/>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排行榜</a:t>
            </a:r>
          </a:p>
        </p:txBody>
      </p:sp>
      <p:sp>
        <p:nvSpPr>
          <p:cNvPr id="54" name="椭圆 53"/>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5" name="椭圆 54"/>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6" name="椭圆 55"/>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7" name="椭圆 56"/>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8" name="椭圆 57"/>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9" name="椭圆 58"/>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0" name="椭圆 59"/>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1" name="椭圆 60"/>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2" name="椭圆 61"/>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3" name="椭圆 62"/>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4" name="标题 4"/>
          <p:cNvSpPr txBox="1">
            <a:spLocks noChangeArrowheads="1"/>
          </p:cNvSpPr>
          <p:nvPr/>
        </p:nvSpPr>
        <p:spPr bwMode="auto">
          <a:xfrm>
            <a:off x="4945063" y="2781300"/>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第四章</a:t>
            </a:r>
          </a:p>
        </p:txBody>
      </p:sp>
      <p:sp>
        <p:nvSpPr>
          <p:cNvPr id="65" name="椭圆 64"/>
          <p:cNvSpPr/>
          <p:nvPr/>
        </p:nvSpPr>
        <p:spPr>
          <a:xfrm>
            <a:off x="4995863" y="1076325"/>
            <a:ext cx="2241550" cy="224155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66" name="直接连接符 65"/>
          <p:cNvCxnSpPr/>
          <p:nvPr/>
        </p:nvCxnSpPr>
        <p:spPr>
          <a:xfrm>
            <a:off x="4945459" y="4292600"/>
            <a:ext cx="2476500"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7" name="KSO_Shape"/>
          <p:cNvSpPr/>
          <p:nvPr/>
        </p:nvSpPr>
        <p:spPr bwMode="auto">
          <a:xfrm>
            <a:off x="5495925" y="1484313"/>
            <a:ext cx="1347788" cy="1144587"/>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cxnSp>
        <p:nvCxnSpPr>
          <p:cNvPr id="29" name="直接连接符 28"/>
          <p:cNvCxnSpPr/>
          <p:nvPr/>
        </p:nvCxnSpPr>
        <p:spPr>
          <a:xfrm>
            <a:off x="4917230" y="4292600"/>
            <a:ext cx="2476500"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7969795" y="6227668"/>
            <a:ext cx="3960268"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注：数据范围四区为：高区、环翠区、经区、临港区</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       数据来源：腾策顾问数据系统、威海房地产交易网，以上数据仅供参考</a:t>
            </a:r>
            <a:endParaRPr kumimoji="0" lang="zh-CN" altLang="en-US" sz="9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mn-cs"/>
            </a:endParaRPr>
          </a:p>
        </p:txBody>
      </p:sp>
    </p:spTree>
    <p:extLst>
      <p:ext uri="{BB962C8B-B14F-4D97-AF65-F5344CB8AC3E}">
        <p14:creationId xmlns:p14="http://schemas.microsoft.com/office/powerpoint/2010/main" val="1103051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标题 4"/>
          <p:cNvSpPr txBox="1">
            <a:spLocks noChangeArrowheads="1"/>
          </p:cNvSpPr>
          <p:nvPr/>
        </p:nvSpPr>
        <p:spPr bwMode="auto">
          <a:xfrm>
            <a:off x="4945063" y="3819525"/>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楼市资讯</a:t>
            </a:r>
          </a:p>
        </p:txBody>
      </p:sp>
      <p:sp>
        <p:nvSpPr>
          <p:cNvPr id="58" name="椭圆 57"/>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9" name="椭圆 58"/>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0" name="椭圆 59"/>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1" name="椭圆 60"/>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2" name="椭圆 61"/>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3" name="椭圆 62"/>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4" name="标题 4"/>
          <p:cNvSpPr txBox="1">
            <a:spLocks noChangeArrowheads="1"/>
          </p:cNvSpPr>
          <p:nvPr/>
        </p:nvSpPr>
        <p:spPr bwMode="auto">
          <a:xfrm>
            <a:off x="4945063" y="2781300"/>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第二章</a:t>
            </a:r>
          </a:p>
        </p:txBody>
      </p:sp>
      <p:sp>
        <p:nvSpPr>
          <p:cNvPr id="65" name="椭圆 64"/>
          <p:cNvSpPr/>
          <p:nvPr/>
        </p:nvSpPr>
        <p:spPr>
          <a:xfrm>
            <a:off x="4995863" y="1076325"/>
            <a:ext cx="2241550" cy="224155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cxnSp>
        <p:nvCxnSpPr>
          <p:cNvPr id="66" name="直接连接符 65"/>
          <p:cNvCxnSpPr/>
          <p:nvPr/>
        </p:nvCxnSpPr>
        <p:spPr>
          <a:xfrm>
            <a:off x="4808538" y="4292600"/>
            <a:ext cx="2476500"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7" name="KSO_Shape"/>
          <p:cNvSpPr/>
          <p:nvPr/>
        </p:nvSpPr>
        <p:spPr bwMode="auto">
          <a:xfrm>
            <a:off x="5473700" y="1363663"/>
            <a:ext cx="1392238" cy="13779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263" name="Rectangle 5"/>
          <p:cNvSpPr>
            <a:spLocks noChangeArrowheads="1"/>
          </p:cNvSpPr>
          <p:nvPr/>
        </p:nvSpPr>
        <p:spPr bwMode="auto">
          <a:xfrm>
            <a:off x="0" y="6781800"/>
            <a:ext cx="12218988" cy="80963"/>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45" name="椭圆 44"/>
          <p:cNvSpPr/>
          <p:nvPr/>
        </p:nvSpPr>
        <p:spPr>
          <a:xfrm>
            <a:off x="4892675" y="973138"/>
            <a:ext cx="2447925" cy="24479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6" name="椭圆 45"/>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7" name="椭圆 46"/>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8" name="椭圆 47"/>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49" name="椭圆 48"/>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0" name="椭圆 49"/>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1" name="椭圆 50"/>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0" name="标题 4"/>
          <p:cNvSpPr txBox="1">
            <a:spLocks noChangeArrowheads="1"/>
          </p:cNvSpPr>
          <p:nvPr/>
        </p:nvSpPr>
        <p:spPr bwMode="auto">
          <a:xfrm>
            <a:off x="4945063" y="2781300"/>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71" name="KSO_Shape"/>
          <p:cNvSpPr/>
          <p:nvPr/>
        </p:nvSpPr>
        <p:spPr bwMode="auto">
          <a:xfrm>
            <a:off x="5205413" y="1484313"/>
            <a:ext cx="1741487" cy="1196975"/>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2" name="椭圆 71"/>
          <p:cNvSpPr/>
          <p:nvPr/>
        </p:nvSpPr>
        <p:spPr>
          <a:xfrm>
            <a:off x="4995863" y="1076325"/>
            <a:ext cx="2241550" cy="224155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73" name="标题 4"/>
          <p:cNvSpPr txBox="1">
            <a:spLocks noChangeArrowheads="1"/>
          </p:cNvSpPr>
          <p:nvPr/>
        </p:nvSpPr>
        <p:spPr bwMode="auto">
          <a:xfrm>
            <a:off x="4945459" y="2781300"/>
            <a:ext cx="2395141" cy="400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第一章</a:t>
            </a:r>
          </a:p>
        </p:txBody>
      </p:sp>
      <p:sp>
        <p:nvSpPr>
          <p:cNvPr id="31" name="矩形 30"/>
          <p:cNvSpPr/>
          <p:nvPr/>
        </p:nvSpPr>
        <p:spPr>
          <a:xfrm>
            <a:off x="7825779" y="5949280"/>
            <a:ext cx="4104285" cy="50783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           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           数据来源：腾策顾问数据系统，以上数据仅供参考</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威海四区商品房排行榜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1" name="矩形 5"/>
          <p:cNvSpPr>
            <a:spLocks noChangeArrowheads="1"/>
          </p:cNvSpPr>
          <p:nvPr/>
        </p:nvSpPr>
        <p:spPr bwMode="auto">
          <a:xfrm>
            <a:off x="261938" y="1609053"/>
            <a:ext cx="3773088"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威海市</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商品房成交金额</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graphicFrame>
        <p:nvGraphicFramePr>
          <p:cNvPr id="12" name="表格 11"/>
          <p:cNvGraphicFramePr>
            <a:graphicFrameLocks noGrp="1"/>
          </p:cNvGraphicFramePr>
          <p:nvPr>
            <p:custDataLst>
              <p:tags r:id="rId1"/>
            </p:custDataLst>
            <p:extLst>
              <p:ext uri="{D42A27DB-BD31-4B8C-83A1-F6EECF244321}">
                <p14:modId xmlns:p14="http://schemas.microsoft.com/office/powerpoint/2010/main" val="3436655392"/>
              </p:ext>
            </p:extLst>
          </p:nvPr>
        </p:nvGraphicFramePr>
        <p:xfrm>
          <a:off x="8113811" y="1916114"/>
          <a:ext cx="3773564" cy="4464392"/>
        </p:xfrm>
        <a:graphic>
          <a:graphicData uri="http://schemas.openxmlformats.org/drawingml/2006/table">
            <a:tbl>
              <a:tblPr/>
              <a:tblGrid>
                <a:gridCol w="523172">
                  <a:extLst>
                    <a:ext uri="{9D8B030D-6E8A-4147-A177-3AD203B41FA5}">
                      <a16:colId xmlns:a16="http://schemas.microsoft.com/office/drawing/2014/main" xmlns="" val="20000"/>
                    </a:ext>
                  </a:extLst>
                </a:gridCol>
                <a:gridCol w="1485154">
                  <a:extLst>
                    <a:ext uri="{9D8B030D-6E8A-4147-A177-3AD203B41FA5}">
                      <a16:colId xmlns:a16="http://schemas.microsoft.com/office/drawing/2014/main" xmlns="" val="20001"/>
                    </a:ext>
                  </a:extLst>
                </a:gridCol>
                <a:gridCol w="844565">
                  <a:extLst>
                    <a:ext uri="{9D8B030D-6E8A-4147-A177-3AD203B41FA5}">
                      <a16:colId xmlns:a16="http://schemas.microsoft.com/office/drawing/2014/main" xmlns="" val="20002"/>
                    </a:ext>
                  </a:extLst>
                </a:gridCol>
                <a:gridCol w="920673">
                  <a:extLst>
                    <a:ext uri="{9D8B030D-6E8A-4147-A177-3AD203B41FA5}">
                      <a16:colId xmlns:a16="http://schemas.microsoft.com/office/drawing/2014/main" xmlns="" val="20003"/>
                    </a:ext>
                  </a:extLst>
                </a:gridCol>
              </a:tblGrid>
              <a:tr h="491366">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区域</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成交面积</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a:solidFill>
                            <a:schemeClr val="bg1"/>
                          </a:solidFill>
                          <a:latin typeface="微软雅黑" panose="020B0503020204020204" pitchFamily="34" charset="-122"/>
                          <a:ea typeface="微软雅黑" panose="020B0503020204020204" pitchFamily="34" charset="-122"/>
                          <a:cs typeface="+mn-cs"/>
                        </a:rPr>
                        <a:t>（万㎡）</a:t>
                      </a:r>
                      <a:endPar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0.66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4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0.58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4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明德苑商务综合楼</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临港区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0.51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4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4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0.24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0.17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14" name="表格 13"/>
          <p:cNvGraphicFramePr>
            <a:graphicFrameLocks noGrp="1"/>
          </p:cNvGraphicFramePr>
          <p:nvPr>
            <p:custDataLst>
              <p:tags r:id="rId2"/>
            </p:custDataLst>
            <p:extLst>
              <p:ext uri="{D42A27DB-BD31-4B8C-83A1-F6EECF244321}">
                <p14:modId xmlns:p14="http://schemas.microsoft.com/office/powerpoint/2010/main" val="3723382735"/>
              </p:ext>
            </p:extLst>
          </p:nvPr>
        </p:nvGraphicFramePr>
        <p:xfrm>
          <a:off x="336947" y="1916334"/>
          <a:ext cx="3802138" cy="4464992"/>
        </p:xfrm>
        <a:graphic>
          <a:graphicData uri="http://schemas.openxmlformats.org/drawingml/2006/table">
            <a:tbl>
              <a:tblPr/>
              <a:tblGrid>
                <a:gridCol w="580435">
                  <a:extLst>
                    <a:ext uri="{9D8B030D-6E8A-4147-A177-3AD203B41FA5}">
                      <a16:colId xmlns:a16="http://schemas.microsoft.com/office/drawing/2014/main" xmlns="" val="20000"/>
                    </a:ext>
                  </a:extLst>
                </a:gridCol>
                <a:gridCol w="1411358">
                  <a:extLst>
                    <a:ext uri="{9D8B030D-6E8A-4147-A177-3AD203B41FA5}">
                      <a16:colId xmlns:a16="http://schemas.microsoft.com/office/drawing/2014/main" xmlns="" val="20001"/>
                    </a:ext>
                  </a:extLst>
                </a:gridCol>
                <a:gridCol w="882831">
                  <a:extLst>
                    <a:ext uri="{9D8B030D-6E8A-4147-A177-3AD203B41FA5}">
                      <a16:colId xmlns:a16="http://schemas.microsoft.com/office/drawing/2014/main" xmlns="" val="20002"/>
                    </a:ext>
                  </a:extLst>
                </a:gridCol>
                <a:gridCol w="927514">
                  <a:extLst>
                    <a:ext uri="{9D8B030D-6E8A-4147-A177-3AD203B41FA5}">
                      <a16:colId xmlns:a16="http://schemas.microsoft.com/office/drawing/2014/main" xmlns="" val="20003"/>
                    </a:ext>
                  </a:extLst>
                </a:gridCol>
              </a:tblGrid>
              <a:tr h="489562">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区域</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成交金额</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（亿元）</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0.67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0.66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0.45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明德苑商务综合楼</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临港区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4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和平佳苑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0.17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15" name="矩形 5"/>
          <p:cNvSpPr>
            <a:spLocks noChangeArrowheads="1"/>
          </p:cNvSpPr>
          <p:nvPr/>
        </p:nvSpPr>
        <p:spPr bwMode="auto">
          <a:xfrm>
            <a:off x="8156499"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威海市</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商品房成交面积</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graphicFrame>
        <p:nvGraphicFramePr>
          <p:cNvPr id="16" name="表格 15">
            <a:extLst>
              <a:ext uri="{FF2B5EF4-FFF2-40B4-BE49-F238E27FC236}">
                <a16:creationId xmlns:a16="http://schemas.microsoft.com/office/drawing/2014/main" xmlns="" id="{74F20223-2B27-5D0C-A2AC-6C272F4CF8AB}"/>
              </a:ext>
            </a:extLst>
          </p:cNvPr>
          <p:cNvGraphicFramePr>
            <a:graphicFrameLocks noGrp="1"/>
          </p:cNvGraphicFramePr>
          <p:nvPr>
            <p:custDataLst>
              <p:tags r:id="rId3"/>
            </p:custDataLst>
            <p:extLst>
              <p:ext uri="{D42A27DB-BD31-4B8C-83A1-F6EECF244321}">
                <p14:modId xmlns:p14="http://schemas.microsoft.com/office/powerpoint/2010/main" val="1847725304"/>
              </p:ext>
            </p:extLst>
          </p:nvPr>
        </p:nvGraphicFramePr>
        <p:xfrm>
          <a:off x="4225379" y="1916114"/>
          <a:ext cx="3816423" cy="4464392"/>
        </p:xfrm>
        <a:graphic>
          <a:graphicData uri="http://schemas.openxmlformats.org/drawingml/2006/table">
            <a:tbl>
              <a:tblPr/>
              <a:tblGrid>
                <a:gridCol w="513749">
                  <a:extLst>
                    <a:ext uri="{9D8B030D-6E8A-4147-A177-3AD203B41FA5}">
                      <a16:colId xmlns:a16="http://schemas.microsoft.com/office/drawing/2014/main" xmlns="" val="20000"/>
                    </a:ext>
                  </a:extLst>
                </a:gridCol>
                <a:gridCol w="1517388">
                  <a:extLst>
                    <a:ext uri="{9D8B030D-6E8A-4147-A177-3AD203B41FA5}">
                      <a16:colId xmlns:a16="http://schemas.microsoft.com/office/drawing/2014/main" xmlns="" val="20001"/>
                    </a:ext>
                  </a:extLst>
                </a:gridCol>
                <a:gridCol w="854157">
                  <a:extLst>
                    <a:ext uri="{9D8B030D-6E8A-4147-A177-3AD203B41FA5}">
                      <a16:colId xmlns:a16="http://schemas.microsoft.com/office/drawing/2014/main" xmlns="" val="20002"/>
                    </a:ext>
                  </a:extLst>
                </a:gridCol>
                <a:gridCol w="931129">
                  <a:extLst>
                    <a:ext uri="{9D8B030D-6E8A-4147-A177-3AD203B41FA5}">
                      <a16:colId xmlns:a16="http://schemas.microsoft.com/office/drawing/2014/main" xmlns="" val="20003"/>
                    </a:ext>
                  </a:extLst>
                </a:gridCol>
              </a:tblGrid>
              <a:tr h="491366">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区域</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4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4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高区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4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阳光海上城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4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华瀚大湖公馆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环翠区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明德苑商务综合楼</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临港区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4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经区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17"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威海市</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商品房成交套数</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18" name="矩形 17">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 name="Rectangle 1">
            <a:extLst>
              <a:ext uri="{FF2B5EF4-FFF2-40B4-BE49-F238E27FC236}">
                <a16:creationId xmlns:a16="http://schemas.microsoft.com/office/drawing/2014/main" xmlns="" id="{5C2F9F2D-D034-BDCB-4135-F9BCDD282351}"/>
              </a:ext>
            </a:extLst>
          </p:cNvPr>
          <p:cNvSpPr>
            <a:spLocks noChangeArrowheads="1"/>
          </p:cNvSpPr>
          <p:nvPr/>
        </p:nvSpPr>
        <p:spPr bwMode="auto">
          <a:xfrm>
            <a:off x="0" y="764704"/>
            <a:ext cx="11887199" cy="377411"/>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四区排行：</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全市商品房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TOP10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门槛为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19</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万㎡，保利明玥风华以</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0.67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lang="zh-CN" altLang="en-US" sz="1400" b="1" dirty="0">
                <a:solidFill>
                  <a:prstClr val="black"/>
                </a:solidFill>
                <a:latin typeface="微软雅黑" panose="020B0503020204020204" pitchFamily="34" charset="-122"/>
                <a:ea typeface="微软雅黑" panose="020B0503020204020204" pitchFamily="34" charset="-122"/>
                <a:sym typeface="微软雅黑" panose="020B0503020204020204" pitchFamily="34" charset="-122"/>
              </a:rPr>
              <a:t>、</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0.66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万㎡位列金额榜、套数榜、面积榜三榜榜首</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955218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环翠区商品房排行榜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9" name="矩形 5"/>
          <p:cNvSpPr>
            <a:spLocks noChangeArrowheads="1"/>
          </p:cNvSpPr>
          <p:nvPr/>
        </p:nvSpPr>
        <p:spPr bwMode="auto">
          <a:xfrm>
            <a:off x="265111" y="1609053"/>
            <a:ext cx="3744475"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环翠区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商品房成交金额</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0" name="矩形 5"/>
          <p:cNvSpPr>
            <a:spLocks noChangeArrowheads="1"/>
          </p:cNvSpPr>
          <p:nvPr/>
        </p:nvSpPr>
        <p:spPr bwMode="auto">
          <a:xfrm>
            <a:off x="8156499" y="1609055"/>
            <a:ext cx="3773564"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环翠区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商品房成交面积</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1"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环翠区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商品房成交套数</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graphicFrame>
        <p:nvGraphicFramePr>
          <p:cNvPr id="17" name="表格 16"/>
          <p:cNvGraphicFramePr>
            <a:graphicFrameLocks noGrp="1"/>
          </p:cNvGraphicFramePr>
          <p:nvPr>
            <p:custDataLst>
              <p:tags r:id="rId1"/>
            </p:custDataLst>
            <p:extLst>
              <p:ext uri="{D42A27DB-BD31-4B8C-83A1-F6EECF244321}">
                <p14:modId xmlns:p14="http://schemas.microsoft.com/office/powerpoint/2010/main" val="2157242039"/>
              </p:ext>
            </p:extLst>
          </p:nvPr>
        </p:nvGraphicFramePr>
        <p:xfrm>
          <a:off x="8156500" y="1915893"/>
          <a:ext cx="3730701" cy="4464616"/>
        </p:xfrm>
        <a:graphic>
          <a:graphicData uri="http://schemas.openxmlformats.org/drawingml/2006/table">
            <a:tbl>
              <a:tblPr/>
              <a:tblGrid>
                <a:gridCol w="666370">
                  <a:extLst>
                    <a:ext uri="{9D8B030D-6E8A-4147-A177-3AD203B41FA5}">
                      <a16:colId xmlns:a16="http://schemas.microsoft.com/office/drawing/2014/main" xmlns="" val="20000"/>
                    </a:ext>
                  </a:extLst>
                </a:gridCol>
                <a:gridCol w="1891659">
                  <a:extLst>
                    <a:ext uri="{9D8B030D-6E8A-4147-A177-3AD203B41FA5}">
                      <a16:colId xmlns:a16="http://schemas.microsoft.com/office/drawing/2014/main" xmlns="" val="20001"/>
                    </a:ext>
                  </a:extLst>
                </a:gridCol>
                <a:gridCol w="1172672">
                  <a:extLst>
                    <a:ext uri="{9D8B030D-6E8A-4147-A177-3AD203B41FA5}">
                      <a16:colId xmlns:a16="http://schemas.microsoft.com/office/drawing/2014/main" xmlns="" val="20003"/>
                    </a:ext>
                  </a:extLst>
                </a:gridCol>
              </a:tblGrid>
              <a:tr h="491390">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成交面积</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（万㎡）</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华瀚大湖公馆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环晟雅庭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国宏立泰桂花园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和平佳苑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万象一品</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建大云顶阳光</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望府公馆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盛唐碧水芸天</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22" name="表格 21">
            <a:extLst>
              <a:ext uri="{FF2B5EF4-FFF2-40B4-BE49-F238E27FC236}">
                <a16:creationId xmlns:a16="http://schemas.microsoft.com/office/drawing/2014/main" xmlns="" id="{74F20223-2B27-5D0C-A2AC-6C272F4CF8AB}"/>
              </a:ext>
            </a:extLst>
          </p:cNvPr>
          <p:cNvGraphicFramePr>
            <a:graphicFrameLocks noGrp="1"/>
          </p:cNvGraphicFramePr>
          <p:nvPr>
            <p:custDataLst>
              <p:tags r:id="rId2"/>
            </p:custDataLst>
            <p:extLst>
              <p:ext uri="{D42A27DB-BD31-4B8C-83A1-F6EECF244321}">
                <p14:modId xmlns:p14="http://schemas.microsoft.com/office/powerpoint/2010/main" val="79642199"/>
              </p:ext>
            </p:extLst>
          </p:nvPr>
        </p:nvGraphicFramePr>
        <p:xfrm>
          <a:off x="4225587" y="1915893"/>
          <a:ext cx="3744000" cy="4464616"/>
        </p:xfrm>
        <a:graphic>
          <a:graphicData uri="http://schemas.openxmlformats.org/drawingml/2006/table">
            <a:tbl>
              <a:tblPr/>
              <a:tblGrid>
                <a:gridCol w="649327">
                  <a:extLst>
                    <a:ext uri="{9D8B030D-6E8A-4147-A177-3AD203B41FA5}">
                      <a16:colId xmlns:a16="http://schemas.microsoft.com/office/drawing/2014/main" xmlns="" val="20000"/>
                    </a:ext>
                  </a:extLst>
                </a:gridCol>
                <a:gridCol w="1917823">
                  <a:extLst>
                    <a:ext uri="{9D8B030D-6E8A-4147-A177-3AD203B41FA5}">
                      <a16:colId xmlns:a16="http://schemas.microsoft.com/office/drawing/2014/main" xmlns="" val="20001"/>
                    </a:ext>
                  </a:extLst>
                </a:gridCol>
                <a:gridCol w="1176850">
                  <a:extLst>
                    <a:ext uri="{9D8B030D-6E8A-4147-A177-3AD203B41FA5}">
                      <a16:colId xmlns:a16="http://schemas.microsoft.com/office/drawing/2014/main" xmlns="" val="20003"/>
                    </a:ext>
                  </a:extLst>
                </a:gridCol>
              </a:tblGrid>
              <a:tr h="491390">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华瀚大湖公馆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环晟雅庭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万象一品</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国宏立泰桂花园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泉乐坊</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和平佳苑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盛唐碧水芸天</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建大云顶阳光</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23" name="表格 22">
            <a:extLst>
              <a:ext uri="{FF2B5EF4-FFF2-40B4-BE49-F238E27FC236}">
                <a16:creationId xmlns:a16="http://schemas.microsoft.com/office/drawing/2014/main" xmlns="" id="{A24D9799-E1B9-001C-83E9-1A85A5823987}"/>
              </a:ext>
            </a:extLst>
          </p:cNvPr>
          <p:cNvGraphicFramePr>
            <a:graphicFrameLocks noGrp="1"/>
          </p:cNvGraphicFramePr>
          <p:nvPr>
            <p:custDataLst>
              <p:tags r:id="rId3"/>
            </p:custDataLst>
            <p:extLst>
              <p:ext uri="{D42A27DB-BD31-4B8C-83A1-F6EECF244321}">
                <p14:modId xmlns:p14="http://schemas.microsoft.com/office/powerpoint/2010/main" val="1547149263"/>
              </p:ext>
            </p:extLst>
          </p:nvPr>
        </p:nvGraphicFramePr>
        <p:xfrm>
          <a:off x="336551" y="1916112"/>
          <a:ext cx="3702124" cy="4465216"/>
        </p:xfrm>
        <a:graphic>
          <a:graphicData uri="http://schemas.openxmlformats.org/drawingml/2006/table">
            <a:tbl>
              <a:tblPr/>
              <a:tblGrid>
                <a:gridCol w="736079">
                  <a:extLst>
                    <a:ext uri="{9D8B030D-6E8A-4147-A177-3AD203B41FA5}">
                      <a16:colId xmlns:a16="http://schemas.microsoft.com/office/drawing/2014/main" xmlns="" val="20000"/>
                    </a:ext>
                  </a:extLst>
                </a:gridCol>
                <a:gridCol w="1789816">
                  <a:extLst>
                    <a:ext uri="{9D8B030D-6E8A-4147-A177-3AD203B41FA5}">
                      <a16:colId xmlns:a16="http://schemas.microsoft.com/office/drawing/2014/main" xmlns="" val="20001"/>
                    </a:ext>
                  </a:extLst>
                </a:gridCol>
                <a:gridCol w="1176229">
                  <a:extLst>
                    <a:ext uri="{9D8B030D-6E8A-4147-A177-3AD203B41FA5}">
                      <a16:colId xmlns:a16="http://schemas.microsoft.com/office/drawing/2014/main" xmlns="" val="20003"/>
                    </a:ext>
                  </a:extLst>
                </a:gridCol>
              </a:tblGrid>
              <a:tr h="489586">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成交金额</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（亿元）</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和平佳苑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华瀚大湖公馆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0.13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环晟雅庭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海信观澜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建大云顶阳光</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城投春和里</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国宏立泰桂花园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望府公馆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24" name="TextBox 7"/>
          <p:cNvSpPr txBox="1">
            <a:spLocks noChangeArrowheads="1"/>
          </p:cNvSpPr>
          <p:nvPr/>
        </p:nvSpPr>
        <p:spPr bwMode="auto">
          <a:xfrm>
            <a:off x="61" y="764704"/>
            <a:ext cx="1188714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环翠区排行：</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环翠区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TOP10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门槛为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0.09</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万㎡，中海金线鼎以</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0.48</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lang="zh-CN" altLang="en-US" dirty="0">
                <a:solidFill>
                  <a:prstClr val="black"/>
                </a:solidFill>
                <a:sym typeface="微软雅黑" panose="020B0503020204020204" pitchFamily="34" charset="-122"/>
              </a:rPr>
              <a:t>、</a:t>
            </a:r>
            <a:r>
              <a:rPr lang="en-US" altLang="zh-CN" dirty="0">
                <a:solidFill>
                  <a:prstClr val="black"/>
                </a:solidFill>
                <a:sym typeface="微软雅黑" panose="020B0503020204020204" pitchFamily="34" charset="-122"/>
              </a:rPr>
              <a:t>32</a:t>
            </a:r>
            <a:r>
              <a:rPr lang="zh-CN" altLang="en-US" dirty="0">
                <a:solidFill>
                  <a:prstClr val="black"/>
                </a:solidFill>
                <a:sym typeface="微软雅黑" panose="020B0503020204020204" pitchFamily="34" charset="-122"/>
              </a:rPr>
              <a:t>套、</a:t>
            </a:r>
            <a:r>
              <a:rPr lang="en-US" altLang="zh-CN" dirty="0">
                <a:solidFill>
                  <a:prstClr val="black"/>
                </a:solidFill>
                <a:sym typeface="微软雅黑" panose="020B0503020204020204" pitchFamily="34" charset="-122"/>
              </a:rPr>
              <a:t>0.24</a:t>
            </a:r>
            <a:r>
              <a:rPr lang="zh-CN" altLang="en-US" dirty="0">
                <a:solidFill>
                  <a:prstClr val="black"/>
                </a:solidFill>
                <a:sym typeface="微软雅黑" panose="020B0503020204020204" pitchFamily="34" charset="-122"/>
              </a:rPr>
              <a:t>万㎡</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位列金额榜、套数榜、面积榜三榜榜首</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6913848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高区商品房排行榜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2" name="矩形 5"/>
          <p:cNvSpPr>
            <a:spLocks noChangeArrowheads="1"/>
          </p:cNvSpPr>
          <p:nvPr/>
        </p:nvSpPr>
        <p:spPr bwMode="auto">
          <a:xfrm>
            <a:off x="261938" y="1609053"/>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高区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商品房成交金额</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3" name="矩形 5"/>
          <p:cNvSpPr>
            <a:spLocks noChangeArrowheads="1"/>
          </p:cNvSpPr>
          <p:nvPr/>
        </p:nvSpPr>
        <p:spPr bwMode="auto">
          <a:xfrm>
            <a:off x="8156499"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高区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商品房成交面积</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4"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高区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商品房成交套数</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graphicFrame>
        <p:nvGraphicFramePr>
          <p:cNvPr id="17" name="表格 16"/>
          <p:cNvGraphicFramePr>
            <a:graphicFrameLocks noGrp="1"/>
          </p:cNvGraphicFramePr>
          <p:nvPr>
            <p:custDataLst>
              <p:tags r:id="rId1"/>
            </p:custDataLst>
            <p:extLst>
              <p:ext uri="{D42A27DB-BD31-4B8C-83A1-F6EECF244321}">
                <p14:modId xmlns:p14="http://schemas.microsoft.com/office/powerpoint/2010/main" val="2474139292"/>
              </p:ext>
            </p:extLst>
          </p:nvPr>
        </p:nvGraphicFramePr>
        <p:xfrm>
          <a:off x="8156500" y="1915893"/>
          <a:ext cx="3730701" cy="4464616"/>
        </p:xfrm>
        <a:graphic>
          <a:graphicData uri="http://schemas.openxmlformats.org/drawingml/2006/table">
            <a:tbl>
              <a:tblPr/>
              <a:tblGrid>
                <a:gridCol w="666370">
                  <a:extLst>
                    <a:ext uri="{9D8B030D-6E8A-4147-A177-3AD203B41FA5}">
                      <a16:colId xmlns:a16="http://schemas.microsoft.com/office/drawing/2014/main" xmlns="" val="20000"/>
                    </a:ext>
                  </a:extLst>
                </a:gridCol>
                <a:gridCol w="1891659">
                  <a:extLst>
                    <a:ext uri="{9D8B030D-6E8A-4147-A177-3AD203B41FA5}">
                      <a16:colId xmlns:a16="http://schemas.microsoft.com/office/drawing/2014/main" xmlns="" val="20001"/>
                    </a:ext>
                  </a:extLst>
                </a:gridCol>
                <a:gridCol w="1172672">
                  <a:extLst>
                    <a:ext uri="{9D8B030D-6E8A-4147-A177-3AD203B41FA5}">
                      <a16:colId xmlns:a16="http://schemas.microsoft.com/office/drawing/2014/main" xmlns="" val="20003"/>
                    </a:ext>
                  </a:extLst>
                </a:gridCol>
              </a:tblGrid>
              <a:tr h="491390">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成交面积</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（万㎡）</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0.66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龙湖春江天境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正弘云庭壹号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0.13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建大未来城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雲璟文山院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东昇文苑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云华学府华园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19" name="表格 18">
            <a:extLst>
              <a:ext uri="{FF2B5EF4-FFF2-40B4-BE49-F238E27FC236}">
                <a16:creationId xmlns:a16="http://schemas.microsoft.com/office/drawing/2014/main" xmlns="" id="{74F20223-2B27-5D0C-A2AC-6C272F4CF8AB}"/>
              </a:ext>
            </a:extLst>
          </p:cNvPr>
          <p:cNvGraphicFramePr>
            <a:graphicFrameLocks noGrp="1"/>
          </p:cNvGraphicFramePr>
          <p:nvPr>
            <p:custDataLst>
              <p:tags r:id="rId2"/>
            </p:custDataLst>
            <p:extLst>
              <p:ext uri="{D42A27DB-BD31-4B8C-83A1-F6EECF244321}">
                <p14:modId xmlns:p14="http://schemas.microsoft.com/office/powerpoint/2010/main" val="1419455492"/>
              </p:ext>
            </p:extLst>
          </p:nvPr>
        </p:nvGraphicFramePr>
        <p:xfrm>
          <a:off x="4225587" y="1915893"/>
          <a:ext cx="3744000" cy="4464616"/>
        </p:xfrm>
        <a:graphic>
          <a:graphicData uri="http://schemas.openxmlformats.org/drawingml/2006/table">
            <a:tbl>
              <a:tblPr/>
              <a:tblGrid>
                <a:gridCol w="649327">
                  <a:extLst>
                    <a:ext uri="{9D8B030D-6E8A-4147-A177-3AD203B41FA5}">
                      <a16:colId xmlns:a16="http://schemas.microsoft.com/office/drawing/2014/main" xmlns="" val="20000"/>
                    </a:ext>
                  </a:extLst>
                </a:gridCol>
                <a:gridCol w="1917823">
                  <a:extLst>
                    <a:ext uri="{9D8B030D-6E8A-4147-A177-3AD203B41FA5}">
                      <a16:colId xmlns:a16="http://schemas.microsoft.com/office/drawing/2014/main" xmlns="" val="20001"/>
                    </a:ext>
                  </a:extLst>
                </a:gridCol>
                <a:gridCol w="1176850">
                  <a:extLst>
                    <a:ext uri="{9D8B030D-6E8A-4147-A177-3AD203B41FA5}">
                      <a16:colId xmlns:a16="http://schemas.microsoft.com/office/drawing/2014/main" xmlns="" val="20003"/>
                    </a:ext>
                  </a:extLst>
                </a:gridCol>
              </a:tblGrid>
              <a:tr h="491390">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龙湖春江天境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正弘云庭壹号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建大未来城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雲璟文山院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东昇文苑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威高七彩城春风里</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20" name="表格 19">
            <a:extLst>
              <a:ext uri="{FF2B5EF4-FFF2-40B4-BE49-F238E27FC236}">
                <a16:creationId xmlns:a16="http://schemas.microsoft.com/office/drawing/2014/main" xmlns="" id="{C52D18B6-7373-B35B-19C1-DFCEDB855CEB}"/>
              </a:ext>
            </a:extLst>
          </p:cNvPr>
          <p:cNvGraphicFramePr>
            <a:graphicFrameLocks noGrp="1"/>
          </p:cNvGraphicFramePr>
          <p:nvPr>
            <p:custDataLst>
              <p:tags r:id="rId3"/>
            </p:custDataLst>
            <p:extLst>
              <p:ext uri="{D42A27DB-BD31-4B8C-83A1-F6EECF244321}">
                <p14:modId xmlns:p14="http://schemas.microsoft.com/office/powerpoint/2010/main" val="1450399486"/>
              </p:ext>
            </p:extLst>
          </p:nvPr>
        </p:nvGraphicFramePr>
        <p:xfrm>
          <a:off x="336551" y="1916112"/>
          <a:ext cx="3702124" cy="4465216"/>
        </p:xfrm>
        <a:graphic>
          <a:graphicData uri="http://schemas.openxmlformats.org/drawingml/2006/table">
            <a:tbl>
              <a:tblPr/>
              <a:tblGrid>
                <a:gridCol w="736079">
                  <a:extLst>
                    <a:ext uri="{9D8B030D-6E8A-4147-A177-3AD203B41FA5}">
                      <a16:colId xmlns:a16="http://schemas.microsoft.com/office/drawing/2014/main" xmlns="" val="20000"/>
                    </a:ext>
                  </a:extLst>
                </a:gridCol>
                <a:gridCol w="1789816">
                  <a:extLst>
                    <a:ext uri="{9D8B030D-6E8A-4147-A177-3AD203B41FA5}">
                      <a16:colId xmlns:a16="http://schemas.microsoft.com/office/drawing/2014/main" xmlns="" val="20001"/>
                    </a:ext>
                  </a:extLst>
                </a:gridCol>
                <a:gridCol w="1176229">
                  <a:extLst>
                    <a:ext uri="{9D8B030D-6E8A-4147-A177-3AD203B41FA5}">
                      <a16:colId xmlns:a16="http://schemas.microsoft.com/office/drawing/2014/main" xmlns="" val="20003"/>
                    </a:ext>
                  </a:extLst>
                </a:gridCol>
              </a:tblGrid>
              <a:tr h="489586">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成交金额</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（亿元）</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0.67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0.47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龙湖春江天境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正弘云庭壹号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雲璟文山院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东昇文苑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金猴观湖阅山</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云华学府华园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2" name="Rectangle 1">
            <a:extLst>
              <a:ext uri="{FF2B5EF4-FFF2-40B4-BE49-F238E27FC236}">
                <a16:creationId xmlns:a16="http://schemas.microsoft.com/office/drawing/2014/main" xmlns="" id="{12651F1A-3756-8823-35FC-4E57AAE86E70}"/>
              </a:ext>
            </a:extLst>
          </p:cNvPr>
          <p:cNvSpPr>
            <a:spLocks noChangeArrowheads="1"/>
          </p:cNvSpPr>
          <p:nvPr/>
        </p:nvSpPr>
        <p:spPr bwMode="auto">
          <a:xfrm>
            <a:off x="0" y="764704"/>
            <a:ext cx="11887199" cy="377411"/>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高区排行：</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高区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TOP10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门槛为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万㎡，保利明玥风华以</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0.67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57</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0.66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万㎡位列金额榜、套数榜、面积榜三榜榜首</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405895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经区商品房排行榜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9" name="矩形 5"/>
          <p:cNvSpPr>
            <a:spLocks noChangeArrowheads="1"/>
          </p:cNvSpPr>
          <p:nvPr/>
        </p:nvSpPr>
        <p:spPr bwMode="auto">
          <a:xfrm>
            <a:off x="265587" y="1609053"/>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经区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商品房成交金额</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0" name="矩形 5"/>
          <p:cNvSpPr>
            <a:spLocks noChangeArrowheads="1"/>
          </p:cNvSpPr>
          <p:nvPr/>
        </p:nvSpPr>
        <p:spPr bwMode="auto">
          <a:xfrm>
            <a:off x="8156498" y="1609055"/>
            <a:ext cx="3773089"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经区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商品房成交面积</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1"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经区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商品房成交套数</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graphicFrame>
        <p:nvGraphicFramePr>
          <p:cNvPr id="17" name="表格 16"/>
          <p:cNvGraphicFramePr>
            <a:graphicFrameLocks noGrp="1"/>
          </p:cNvGraphicFramePr>
          <p:nvPr>
            <p:custDataLst>
              <p:tags r:id="rId1"/>
            </p:custDataLst>
            <p:extLst>
              <p:ext uri="{D42A27DB-BD31-4B8C-83A1-F6EECF244321}">
                <p14:modId xmlns:p14="http://schemas.microsoft.com/office/powerpoint/2010/main" val="2112283119"/>
              </p:ext>
            </p:extLst>
          </p:nvPr>
        </p:nvGraphicFramePr>
        <p:xfrm>
          <a:off x="8156500" y="1915893"/>
          <a:ext cx="3730701" cy="4464616"/>
        </p:xfrm>
        <a:graphic>
          <a:graphicData uri="http://schemas.openxmlformats.org/drawingml/2006/table">
            <a:tbl>
              <a:tblPr/>
              <a:tblGrid>
                <a:gridCol w="666370">
                  <a:extLst>
                    <a:ext uri="{9D8B030D-6E8A-4147-A177-3AD203B41FA5}">
                      <a16:colId xmlns:a16="http://schemas.microsoft.com/office/drawing/2014/main" xmlns="" val="20000"/>
                    </a:ext>
                  </a:extLst>
                </a:gridCol>
                <a:gridCol w="1891659">
                  <a:extLst>
                    <a:ext uri="{9D8B030D-6E8A-4147-A177-3AD203B41FA5}">
                      <a16:colId xmlns:a16="http://schemas.microsoft.com/office/drawing/2014/main" xmlns="" val="20001"/>
                    </a:ext>
                  </a:extLst>
                </a:gridCol>
                <a:gridCol w="1172672">
                  <a:extLst>
                    <a:ext uri="{9D8B030D-6E8A-4147-A177-3AD203B41FA5}">
                      <a16:colId xmlns:a16="http://schemas.microsoft.com/office/drawing/2014/main" xmlns="" val="20003"/>
                    </a:ext>
                  </a:extLst>
                </a:gridCol>
              </a:tblGrid>
              <a:tr h="491390">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成交面积</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（万㎡）</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0.58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阳光海上城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华发九龙湾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五渚河生态城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三盛迪尚璞悦府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山水文园福海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磐麓学苑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财信保利名著</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22" name="表格 21">
            <a:extLst>
              <a:ext uri="{FF2B5EF4-FFF2-40B4-BE49-F238E27FC236}">
                <a16:creationId xmlns:a16="http://schemas.microsoft.com/office/drawing/2014/main" xmlns="" id="{74F20223-2B27-5D0C-A2AC-6C272F4CF8AB}"/>
              </a:ext>
            </a:extLst>
          </p:cNvPr>
          <p:cNvGraphicFramePr>
            <a:graphicFrameLocks noGrp="1"/>
          </p:cNvGraphicFramePr>
          <p:nvPr>
            <p:custDataLst>
              <p:tags r:id="rId2"/>
            </p:custDataLst>
            <p:extLst>
              <p:ext uri="{D42A27DB-BD31-4B8C-83A1-F6EECF244321}">
                <p14:modId xmlns:p14="http://schemas.microsoft.com/office/powerpoint/2010/main" val="399651801"/>
              </p:ext>
            </p:extLst>
          </p:nvPr>
        </p:nvGraphicFramePr>
        <p:xfrm>
          <a:off x="4225587" y="1915893"/>
          <a:ext cx="3744000" cy="4464616"/>
        </p:xfrm>
        <a:graphic>
          <a:graphicData uri="http://schemas.openxmlformats.org/drawingml/2006/table">
            <a:tbl>
              <a:tblPr/>
              <a:tblGrid>
                <a:gridCol w="649327">
                  <a:extLst>
                    <a:ext uri="{9D8B030D-6E8A-4147-A177-3AD203B41FA5}">
                      <a16:colId xmlns:a16="http://schemas.microsoft.com/office/drawing/2014/main" xmlns="" val="20000"/>
                    </a:ext>
                  </a:extLst>
                </a:gridCol>
                <a:gridCol w="1917823">
                  <a:extLst>
                    <a:ext uri="{9D8B030D-6E8A-4147-A177-3AD203B41FA5}">
                      <a16:colId xmlns:a16="http://schemas.microsoft.com/office/drawing/2014/main" xmlns="" val="20001"/>
                    </a:ext>
                  </a:extLst>
                </a:gridCol>
                <a:gridCol w="1176850">
                  <a:extLst>
                    <a:ext uri="{9D8B030D-6E8A-4147-A177-3AD203B41FA5}">
                      <a16:colId xmlns:a16="http://schemas.microsoft.com/office/drawing/2014/main" xmlns="" val="20003"/>
                    </a:ext>
                  </a:extLst>
                </a:gridCol>
              </a:tblGrid>
              <a:tr h="491390">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阳光海上城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三盛迪尚璞悦府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五渚河生态城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山水文园福海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财信保利名著</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磐麓学苑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九龙明珠花园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23" name="表格 22">
            <a:extLst>
              <a:ext uri="{FF2B5EF4-FFF2-40B4-BE49-F238E27FC236}">
                <a16:creationId xmlns:a16="http://schemas.microsoft.com/office/drawing/2014/main" xmlns="" id="{530EF378-5C49-08CC-C984-E154B0D81174}"/>
              </a:ext>
            </a:extLst>
          </p:cNvPr>
          <p:cNvGraphicFramePr>
            <a:graphicFrameLocks noGrp="1"/>
          </p:cNvGraphicFramePr>
          <p:nvPr>
            <p:custDataLst>
              <p:tags r:id="rId3"/>
            </p:custDataLst>
            <p:extLst>
              <p:ext uri="{D42A27DB-BD31-4B8C-83A1-F6EECF244321}">
                <p14:modId xmlns:p14="http://schemas.microsoft.com/office/powerpoint/2010/main" val="1251682332"/>
              </p:ext>
            </p:extLst>
          </p:nvPr>
        </p:nvGraphicFramePr>
        <p:xfrm>
          <a:off x="336551" y="1916112"/>
          <a:ext cx="3702124" cy="4465216"/>
        </p:xfrm>
        <a:graphic>
          <a:graphicData uri="http://schemas.openxmlformats.org/drawingml/2006/table">
            <a:tbl>
              <a:tblPr/>
              <a:tblGrid>
                <a:gridCol w="736079">
                  <a:extLst>
                    <a:ext uri="{9D8B030D-6E8A-4147-A177-3AD203B41FA5}">
                      <a16:colId xmlns:a16="http://schemas.microsoft.com/office/drawing/2014/main" xmlns="" val="20000"/>
                    </a:ext>
                  </a:extLst>
                </a:gridCol>
                <a:gridCol w="1789816">
                  <a:extLst>
                    <a:ext uri="{9D8B030D-6E8A-4147-A177-3AD203B41FA5}">
                      <a16:colId xmlns:a16="http://schemas.microsoft.com/office/drawing/2014/main" xmlns="" val="20001"/>
                    </a:ext>
                  </a:extLst>
                </a:gridCol>
                <a:gridCol w="1176229">
                  <a:extLst>
                    <a:ext uri="{9D8B030D-6E8A-4147-A177-3AD203B41FA5}">
                      <a16:colId xmlns:a16="http://schemas.microsoft.com/office/drawing/2014/main" xmlns="" val="20003"/>
                    </a:ext>
                  </a:extLst>
                </a:gridCol>
              </a:tblGrid>
              <a:tr h="489586">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成交金额</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（亿元）</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0.66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0.28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阳光海上城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山水文园福海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三盛迪尚璞悦府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华发九龙湾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五渚河生态城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财信保利名著</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磐麓学苑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2" name="Rectangle 1">
            <a:extLst>
              <a:ext uri="{FF2B5EF4-FFF2-40B4-BE49-F238E27FC236}">
                <a16:creationId xmlns:a16="http://schemas.microsoft.com/office/drawing/2014/main" xmlns="" id="{9D17F8AB-60CD-2CB8-BC26-DBEAA1A2BF33}"/>
              </a:ext>
            </a:extLst>
          </p:cNvPr>
          <p:cNvSpPr>
            <a:spLocks noChangeArrowheads="1"/>
          </p:cNvSpPr>
          <p:nvPr/>
        </p:nvSpPr>
        <p:spPr bwMode="auto">
          <a:xfrm>
            <a:off x="0" y="764704"/>
            <a:ext cx="11887199" cy="377411"/>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经区排行：</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经区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TOP10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门槛为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万㎡，盛德万禾书院以</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0.66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0.58</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万㎡位列金额榜、套数榜、面积榜三榜榜首</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680215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临港区商品房排行榜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3" name="矩形 12"/>
          <p:cNvSpPr/>
          <p:nvPr/>
        </p:nvSpPr>
        <p:spPr>
          <a:xfrm>
            <a:off x="985019" y="6298841"/>
            <a:ext cx="266429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0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18" name="矩形 17">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商品房数据口径仅包含普通住宅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公寓</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商业</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办公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5</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22" name="矩形 5"/>
          <p:cNvSpPr>
            <a:spLocks noChangeArrowheads="1"/>
          </p:cNvSpPr>
          <p:nvPr/>
        </p:nvSpPr>
        <p:spPr bwMode="auto">
          <a:xfrm>
            <a:off x="265112" y="1609053"/>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临港区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商品房成交金额</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3" name="矩形 5"/>
          <p:cNvSpPr>
            <a:spLocks noChangeArrowheads="1"/>
          </p:cNvSpPr>
          <p:nvPr/>
        </p:nvSpPr>
        <p:spPr bwMode="auto">
          <a:xfrm>
            <a:off x="8156499" y="1609055"/>
            <a:ext cx="3773564"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临港区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商品房成交面积</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4"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临港区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商品房成交套数</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graphicFrame>
        <p:nvGraphicFramePr>
          <p:cNvPr id="17" name="表格 16"/>
          <p:cNvGraphicFramePr>
            <a:graphicFrameLocks noGrp="1"/>
          </p:cNvGraphicFramePr>
          <p:nvPr>
            <p:custDataLst>
              <p:tags r:id="rId1"/>
            </p:custDataLst>
            <p:extLst>
              <p:ext uri="{D42A27DB-BD31-4B8C-83A1-F6EECF244321}">
                <p14:modId xmlns:p14="http://schemas.microsoft.com/office/powerpoint/2010/main" val="92289797"/>
              </p:ext>
            </p:extLst>
          </p:nvPr>
        </p:nvGraphicFramePr>
        <p:xfrm>
          <a:off x="8156500" y="1915893"/>
          <a:ext cx="3730701" cy="4464616"/>
        </p:xfrm>
        <a:graphic>
          <a:graphicData uri="http://schemas.openxmlformats.org/drawingml/2006/table">
            <a:tbl>
              <a:tblPr/>
              <a:tblGrid>
                <a:gridCol w="666370">
                  <a:extLst>
                    <a:ext uri="{9D8B030D-6E8A-4147-A177-3AD203B41FA5}">
                      <a16:colId xmlns:a16="http://schemas.microsoft.com/office/drawing/2014/main" xmlns="" val="20000"/>
                    </a:ext>
                  </a:extLst>
                </a:gridCol>
                <a:gridCol w="1891659">
                  <a:extLst>
                    <a:ext uri="{9D8B030D-6E8A-4147-A177-3AD203B41FA5}">
                      <a16:colId xmlns:a16="http://schemas.microsoft.com/office/drawing/2014/main" xmlns="" val="20001"/>
                    </a:ext>
                  </a:extLst>
                </a:gridCol>
                <a:gridCol w="1172672">
                  <a:extLst>
                    <a:ext uri="{9D8B030D-6E8A-4147-A177-3AD203B41FA5}">
                      <a16:colId xmlns:a16="http://schemas.microsoft.com/office/drawing/2014/main" xmlns="" val="20003"/>
                    </a:ext>
                  </a:extLst>
                </a:gridCol>
              </a:tblGrid>
              <a:tr h="491390">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成交面积</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（万㎡）</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明德苑商务综合楼</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0.51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创新经济产业园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中南威高林清月</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基业天禧</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华庭美第</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鑫都观澜悦</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逸龙湾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恒和家园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恒融时代</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东方名都</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19" name="表格 18">
            <a:extLst>
              <a:ext uri="{FF2B5EF4-FFF2-40B4-BE49-F238E27FC236}">
                <a16:creationId xmlns:a16="http://schemas.microsoft.com/office/drawing/2014/main" xmlns="" id="{74F20223-2B27-5D0C-A2AC-6C272F4CF8AB}"/>
              </a:ext>
            </a:extLst>
          </p:cNvPr>
          <p:cNvGraphicFramePr>
            <a:graphicFrameLocks noGrp="1"/>
          </p:cNvGraphicFramePr>
          <p:nvPr>
            <p:custDataLst>
              <p:tags r:id="rId2"/>
            </p:custDataLst>
            <p:extLst>
              <p:ext uri="{D42A27DB-BD31-4B8C-83A1-F6EECF244321}">
                <p14:modId xmlns:p14="http://schemas.microsoft.com/office/powerpoint/2010/main" val="3141622389"/>
              </p:ext>
            </p:extLst>
          </p:nvPr>
        </p:nvGraphicFramePr>
        <p:xfrm>
          <a:off x="4225587" y="1915893"/>
          <a:ext cx="3744000" cy="4464616"/>
        </p:xfrm>
        <a:graphic>
          <a:graphicData uri="http://schemas.openxmlformats.org/drawingml/2006/table">
            <a:tbl>
              <a:tblPr/>
              <a:tblGrid>
                <a:gridCol w="649327">
                  <a:extLst>
                    <a:ext uri="{9D8B030D-6E8A-4147-A177-3AD203B41FA5}">
                      <a16:colId xmlns:a16="http://schemas.microsoft.com/office/drawing/2014/main" xmlns="" val="20000"/>
                    </a:ext>
                  </a:extLst>
                </a:gridCol>
                <a:gridCol w="1917823">
                  <a:extLst>
                    <a:ext uri="{9D8B030D-6E8A-4147-A177-3AD203B41FA5}">
                      <a16:colId xmlns:a16="http://schemas.microsoft.com/office/drawing/2014/main" xmlns="" val="20001"/>
                    </a:ext>
                  </a:extLst>
                </a:gridCol>
                <a:gridCol w="1176850">
                  <a:extLst>
                    <a:ext uri="{9D8B030D-6E8A-4147-A177-3AD203B41FA5}">
                      <a16:colId xmlns:a16="http://schemas.microsoft.com/office/drawing/2014/main" xmlns="" val="20003"/>
                    </a:ext>
                  </a:extLst>
                </a:gridCol>
              </a:tblGrid>
              <a:tr h="491390">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明德苑商务综合楼</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创新经济产业园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中南威高林清月</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基业天禧</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逸龙湾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华庭美第</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6962">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鑫都观澜悦</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恒和家园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恒融时代</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悦福苑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graphicFrame>
        <p:nvGraphicFramePr>
          <p:cNvPr id="20" name="表格 19">
            <a:extLst>
              <a:ext uri="{FF2B5EF4-FFF2-40B4-BE49-F238E27FC236}">
                <a16:creationId xmlns:a16="http://schemas.microsoft.com/office/drawing/2014/main" xmlns="" id="{FAFFCB2D-E1D4-E393-BDC9-C9B2DA898B39}"/>
              </a:ext>
            </a:extLst>
          </p:cNvPr>
          <p:cNvGraphicFramePr>
            <a:graphicFrameLocks noGrp="1"/>
          </p:cNvGraphicFramePr>
          <p:nvPr>
            <p:custDataLst>
              <p:tags r:id="rId3"/>
            </p:custDataLst>
            <p:extLst>
              <p:ext uri="{D42A27DB-BD31-4B8C-83A1-F6EECF244321}">
                <p14:modId xmlns:p14="http://schemas.microsoft.com/office/powerpoint/2010/main" val="1446647634"/>
              </p:ext>
            </p:extLst>
          </p:nvPr>
        </p:nvGraphicFramePr>
        <p:xfrm>
          <a:off x="336551" y="1916112"/>
          <a:ext cx="3702124" cy="4465216"/>
        </p:xfrm>
        <a:graphic>
          <a:graphicData uri="http://schemas.openxmlformats.org/drawingml/2006/table">
            <a:tbl>
              <a:tblPr/>
              <a:tblGrid>
                <a:gridCol w="736079">
                  <a:extLst>
                    <a:ext uri="{9D8B030D-6E8A-4147-A177-3AD203B41FA5}">
                      <a16:colId xmlns:a16="http://schemas.microsoft.com/office/drawing/2014/main" xmlns="" val="20000"/>
                    </a:ext>
                  </a:extLst>
                </a:gridCol>
                <a:gridCol w="1789816">
                  <a:extLst>
                    <a:ext uri="{9D8B030D-6E8A-4147-A177-3AD203B41FA5}">
                      <a16:colId xmlns:a16="http://schemas.microsoft.com/office/drawing/2014/main" xmlns="" val="20001"/>
                    </a:ext>
                  </a:extLst>
                </a:gridCol>
                <a:gridCol w="1176229">
                  <a:extLst>
                    <a:ext uri="{9D8B030D-6E8A-4147-A177-3AD203B41FA5}">
                      <a16:colId xmlns:a16="http://schemas.microsoft.com/office/drawing/2014/main" xmlns="" val="20003"/>
                    </a:ext>
                  </a:extLst>
                </a:gridCol>
              </a:tblGrid>
              <a:tr h="489586">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algn="ctr" rtl="0" fontAlgn="ctr"/>
                      <a:r>
                        <a:rPr lang="zh-CN" altLang="en-US" sz="1000" b="1" i="0" u="none" strike="noStrike" dirty="0">
                          <a:solidFill>
                            <a:schemeClr val="bg1"/>
                          </a:solidFill>
                          <a:latin typeface="微软雅黑" panose="020B0503020204020204" pitchFamily="34" charset="-122"/>
                          <a:ea typeface="微软雅黑" panose="020B0503020204020204" pitchFamily="34" charset="-122"/>
                        </a:rPr>
                        <a:t>项目 </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成交金额</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（亿元）</a:t>
                      </a: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明德苑商务综合楼</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0.30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中南威高林清月</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0.11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创新经济产业园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0.09</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基业天禧</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0.06</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97563">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新地威登小镇</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0.05</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华庭美第</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威高水韵康桥</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逸龙湾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鑫都观澜悦</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0.03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97563">
                <a:tc>
                  <a:txBody>
                    <a:bodyPr/>
                    <a:lstStyle/>
                    <a:p>
                      <a:pPr algn="ctr" fontAlgn="ctr"/>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恒和家园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0.02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25" name="TextBox 7"/>
          <p:cNvSpPr txBox="1">
            <a:spLocks noChangeArrowheads="1"/>
          </p:cNvSpPr>
          <p:nvPr/>
        </p:nvSpPr>
        <p:spPr bwMode="auto">
          <a:xfrm>
            <a:off x="61" y="764704"/>
            <a:ext cx="1188714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临港区排行：</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临港区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TOP10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门槛为</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0.03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万㎡，明德苑商务综合楼以</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亿、</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套、</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0.51</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万㎡位列金额榜、套数榜、面积榜三榜榜首</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19315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威海四区商品住宅分面积段排行榜  |</a:t>
            </a: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10" name="表格 9">
            <a:extLst>
              <a:ext uri="{FF2B5EF4-FFF2-40B4-BE49-F238E27FC236}">
                <a16:creationId xmlns:a16="http://schemas.microsoft.com/office/drawing/2014/main" xmlns="" id="{FAFFCB2D-E1D4-E393-BDC9-C9B2DA898B39}"/>
              </a:ext>
            </a:extLst>
          </p:cNvPr>
          <p:cNvGraphicFramePr>
            <a:graphicFrameLocks noGrp="1"/>
          </p:cNvGraphicFramePr>
          <p:nvPr>
            <p:custDataLst>
              <p:tags r:id="rId1"/>
            </p:custDataLst>
            <p:extLst>
              <p:ext uri="{D42A27DB-BD31-4B8C-83A1-F6EECF244321}">
                <p14:modId xmlns:p14="http://schemas.microsoft.com/office/powerpoint/2010/main" val="4102885981"/>
              </p:ext>
            </p:extLst>
          </p:nvPr>
        </p:nvGraphicFramePr>
        <p:xfrm>
          <a:off x="336949" y="1916113"/>
          <a:ext cx="11550255" cy="4465212"/>
        </p:xfrm>
        <a:graphic>
          <a:graphicData uri="http://schemas.openxmlformats.org/drawingml/2006/table">
            <a:tbl>
              <a:tblPr/>
              <a:tblGrid>
                <a:gridCol w="360038">
                  <a:extLst>
                    <a:ext uri="{9D8B030D-6E8A-4147-A177-3AD203B41FA5}">
                      <a16:colId xmlns:a16="http://schemas.microsoft.com/office/drawing/2014/main" xmlns="" val="20000"/>
                    </a:ext>
                  </a:extLst>
                </a:gridCol>
                <a:gridCol w="1296144">
                  <a:extLst>
                    <a:ext uri="{9D8B030D-6E8A-4147-A177-3AD203B41FA5}">
                      <a16:colId xmlns:a16="http://schemas.microsoft.com/office/drawing/2014/main" xmlns="" val="20001"/>
                    </a:ext>
                  </a:extLst>
                </a:gridCol>
                <a:gridCol w="432048">
                  <a:extLst>
                    <a:ext uri="{9D8B030D-6E8A-4147-A177-3AD203B41FA5}">
                      <a16:colId xmlns:a16="http://schemas.microsoft.com/office/drawing/2014/main" xmlns="" val="20003"/>
                    </a:ext>
                  </a:extLst>
                </a:gridCol>
                <a:gridCol w="1224136">
                  <a:extLst>
                    <a:ext uri="{9D8B030D-6E8A-4147-A177-3AD203B41FA5}">
                      <a16:colId xmlns:a16="http://schemas.microsoft.com/office/drawing/2014/main" xmlns="" val="20004"/>
                    </a:ext>
                  </a:extLst>
                </a:gridCol>
                <a:gridCol w="432048">
                  <a:extLst>
                    <a:ext uri="{9D8B030D-6E8A-4147-A177-3AD203B41FA5}">
                      <a16:colId xmlns:a16="http://schemas.microsoft.com/office/drawing/2014/main" xmlns="" val="20005"/>
                    </a:ext>
                  </a:extLst>
                </a:gridCol>
                <a:gridCol w="1152128">
                  <a:extLst>
                    <a:ext uri="{9D8B030D-6E8A-4147-A177-3AD203B41FA5}">
                      <a16:colId xmlns:a16="http://schemas.microsoft.com/office/drawing/2014/main" xmlns="" val="20006"/>
                    </a:ext>
                  </a:extLst>
                </a:gridCol>
                <a:gridCol w="493577">
                  <a:extLst>
                    <a:ext uri="{9D8B030D-6E8A-4147-A177-3AD203B41FA5}">
                      <a16:colId xmlns:a16="http://schemas.microsoft.com/office/drawing/2014/main" xmlns="" val="20007"/>
                    </a:ext>
                  </a:extLst>
                </a:gridCol>
                <a:gridCol w="1018591">
                  <a:extLst>
                    <a:ext uri="{9D8B030D-6E8A-4147-A177-3AD203B41FA5}">
                      <a16:colId xmlns:a16="http://schemas.microsoft.com/office/drawing/2014/main" xmlns="" val="20008"/>
                    </a:ext>
                  </a:extLst>
                </a:gridCol>
                <a:gridCol w="521443">
                  <a:extLst>
                    <a:ext uri="{9D8B030D-6E8A-4147-A177-3AD203B41FA5}">
                      <a16:colId xmlns:a16="http://schemas.microsoft.com/office/drawing/2014/main" xmlns="" val="20009"/>
                    </a:ext>
                  </a:extLst>
                </a:gridCol>
                <a:gridCol w="1062733">
                  <a:extLst>
                    <a:ext uri="{9D8B030D-6E8A-4147-A177-3AD203B41FA5}">
                      <a16:colId xmlns:a16="http://schemas.microsoft.com/office/drawing/2014/main" xmlns="" val="20010"/>
                    </a:ext>
                  </a:extLst>
                </a:gridCol>
                <a:gridCol w="477301">
                  <a:extLst>
                    <a:ext uri="{9D8B030D-6E8A-4147-A177-3AD203B41FA5}">
                      <a16:colId xmlns:a16="http://schemas.microsoft.com/office/drawing/2014/main" xmlns="" val="20011"/>
                    </a:ext>
                  </a:extLst>
                </a:gridCol>
                <a:gridCol w="1106875">
                  <a:extLst>
                    <a:ext uri="{9D8B030D-6E8A-4147-A177-3AD203B41FA5}">
                      <a16:colId xmlns:a16="http://schemas.microsoft.com/office/drawing/2014/main" xmlns="" val="20012"/>
                    </a:ext>
                  </a:extLst>
                </a:gridCol>
                <a:gridCol w="433159">
                  <a:extLst>
                    <a:ext uri="{9D8B030D-6E8A-4147-A177-3AD203B41FA5}">
                      <a16:colId xmlns:a16="http://schemas.microsoft.com/office/drawing/2014/main" xmlns="" val="20013"/>
                    </a:ext>
                  </a:extLst>
                </a:gridCol>
                <a:gridCol w="1151017">
                  <a:extLst>
                    <a:ext uri="{9D8B030D-6E8A-4147-A177-3AD203B41FA5}">
                      <a16:colId xmlns:a16="http://schemas.microsoft.com/office/drawing/2014/main" xmlns="" val="20014"/>
                    </a:ext>
                  </a:extLst>
                </a:gridCol>
                <a:gridCol w="389017">
                  <a:extLst>
                    <a:ext uri="{9D8B030D-6E8A-4147-A177-3AD203B41FA5}">
                      <a16:colId xmlns:a16="http://schemas.microsoft.com/office/drawing/2014/main" xmlns="" val="20015"/>
                    </a:ext>
                  </a:extLst>
                </a:gridCol>
              </a:tblGrid>
              <a:tr h="396960">
                <a:tc rowSpan="2">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90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㎡以下</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90-100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100-110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110-120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120-130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130-140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140-150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11"/>
                  </a:ext>
                </a:extLst>
              </a:tr>
              <a:tr h="446062">
                <a:tc v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万科威高璞悦山</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龙湖春江天境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金地华发峯范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20</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万象一品</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创新经济产业园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创新经济产业园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盛德万禾书院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20</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国宏立泰桂花园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保利明玥风华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三盛迪尚璞悦府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基业天禧</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威高七彩城春风里</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三盛迪尚璞悦府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基业天禧</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正弘云庭壹号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和平佳苑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一品莲花城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五渚河生态城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金猴龙湖天璞</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九龙明珠花园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盛德山水茗都</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东昇文苑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建大未来城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创新经济产业园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盛唐碧水芸天</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城投碧水源</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中南威高林清月</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和平佳苑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国宏立泰桂花园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龙湖春江天境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恒和家园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一品南山</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正弘云庭壹号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国宏立泰桂花园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云福星苑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宏达锦云里</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环晟雅庭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龙湖春江天境</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金猴观湖阅山</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建大云顶阳光</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建大未来城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九龙明珠花园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海信观澜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恒融时代</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迪尚悦海名居</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蓝湾公馆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华辉东方城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华庭美第</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磐麓学苑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雲璟文山院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祥瑞山海居</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威海万达广场</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11" name="矩形 10">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4"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威海四区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商品住宅分面积段</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 name="Rectangle 1">
            <a:extLst>
              <a:ext uri="{FF2B5EF4-FFF2-40B4-BE49-F238E27FC236}">
                <a16:creationId xmlns:a16="http://schemas.microsoft.com/office/drawing/2014/main" xmlns="" id="{93DCE1DC-8F08-D1F8-075C-FA4D22CA31A3}"/>
              </a:ext>
            </a:extLst>
          </p:cNvPr>
          <p:cNvSpPr>
            <a:spLocks noChangeArrowheads="1"/>
          </p:cNvSpPr>
          <p:nvPr/>
        </p:nvSpPr>
        <p:spPr bwMode="auto">
          <a:xfrm>
            <a:off x="0" y="764704"/>
            <a:ext cx="11887199" cy="700576"/>
          </a:xfrm>
          <a:prstGeom prst="rect">
            <a:avLst/>
          </a:prstGeom>
          <a:solidFill>
            <a:schemeClr val="bg1">
              <a:lumMod val="65000"/>
              <a:alpha val="60000"/>
            </a:schemeClr>
          </a:solidFill>
        </p:spPr>
        <p:txBody>
          <a:bodyPr wrap="square" anchor="ctr">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分面积段排行：</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120-130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㎡面积段表现最好，代表项目为保利明玥风华、盛德万禾书院等，</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100-110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㎡面积段成交也相对较好，代表项目为威高新城、创新经济产业园等</a:t>
            </a:r>
            <a:endPar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91133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a:extLst>
              <a:ext uri="{FF2B5EF4-FFF2-40B4-BE49-F238E27FC236}">
                <a16:creationId xmlns:a16="http://schemas.microsoft.com/office/drawing/2014/main" xmlns="" id="{99B5F04E-B192-3B18-E776-49EF592632A0}"/>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aphicFrame>
        <p:nvGraphicFramePr>
          <p:cNvPr id="10" name="表格 9">
            <a:extLst>
              <a:ext uri="{FF2B5EF4-FFF2-40B4-BE49-F238E27FC236}">
                <a16:creationId xmlns:a16="http://schemas.microsoft.com/office/drawing/2014/main" xmlns="" id="{FAFFCB2D-E1D4-E393-BDC9-C9B2DA898B39}"/>
              </a:ext>
            </a:extLst>
          </p:cNvPr>
          <p:cNvGraphicFramePr>
            <a:graphicFrameLocks noGrp="1"/>
          </p:cNvGraphicFramePr>
          <p:nvPr>
            <p:custDataLst>
              <p:tags r:id="rId1"/>
            </p:custDataLst>
            <p:extLst>
              <p:ext uri="{D42A27DB-BD31-4B8C-83A1-F6EECF244321}">
                <p14:modId xmlns:p14="http://schemas.microsoft.com/office/powerpoint/2010/main" val="2366726720"/>
              </p:ext>
            </p:extLst>
          </p:nvPr>
        </p:nvGraphicFramePr>
        <p:xfrm>
          <a:off x="336949" y="1916113"/>
          <a:ext cx="11550253" cy="4465212"/>
        </p:xfrm>
        <a:graphic>
          <a:graphicData uri="http://schemas.openxmlformats.org/drawingml/2006/table">
            <a:tbl>
              <a:tblPr/>
              <a:tblGrid>
                <a:gridCol w="306220">
                  <a:extLst>
                    <a:ext uri="{9D8B030D-6E8A-4147-A177-3AD203B41FA5}">
                      <a16:colId xmlns:a16="http://schemas.microsoft.com/office/drawing/2014/main" xmlns="" val="20000"/>
                    </a:ext>
                  </a:extLst>
                </a:gridCol>
                <a:gridCol w="1133938">
                  <a:extLst>
                    <a:ext uri="{9D8B030D-6E8A-4147-A177-3AD203B41FA5}">
                      <a16:colId xmlns:a16="http://schemas.microsoft.com/office/drawing/2014/main" xmlns="" val="20001"/>
                    </a:ext>
                  </a:extLst>
                </a:gridCol>
                <a:gridCol w="390792">
                  <a:extLst>
                    <a:ext uri="{9D8B030D-6E8A-4147-A177-3AD203B41FA5}">
                      <a16:colId xmlns:a16="http://schemas.microsoft.com/office/drawing/2014/main" xmlns="" val="20003"/>
                    </a:ext>
                  </a:extLst>
                </a:gridCol>
                <a:gridCol w="1193384">
                  <a:extLst>
                    <a:ext uri="{9D8B030D-6E8A-4147-A177-3AD203B41FA5}">
                      <a16:colId xmlns:a16="http://schemas.microsoft.com/office/drawing/2014/main" xmlns="" val="20004"/>
                    </a:ext>
                  </a:extLst>
                </a:gridCol>
                <a:gridCol w="395440">
                  <a:extLst>
                    <a:ext uri="{9D8B030D-6E8A-4147-A177-3AD203B41FA5}">
                      <a16:colId xmlns:a16="http://schemas.microsoft.com/office/drawing/2014/main" xmlns="" val="20005"/>
                    </a:ext>
                  </a:extLst>
                </a:gridCol>
                <a:gridCol w="1188736">
                  <a:extLst>
                    <a:ext uri="{9D8B030D-6E8A-4147-A177-3AD203B41FA5}">
                      <a16:colId xmlns:a16="http://schemas.microsoft.com/office/drawing/2014/main" xmlns="" val="20006"/>
                    </a:ext>
                  </a:extLst>
                </a:gridCol>
                <a:gridCol w="400088">
                  <a:extLst>
                    <a:ext uri="{9D8B030D-6E8A-4147-A177-3AD203B41FA5}">
                      <a16:colId xmlns:a16="http://schemas.microsoft.com/office/drawing/2014/main" xmlns="" val="20007"/>
                    </a:ext>
                  </a:extLst>
                </a:gridCol>
                <a:gridCol w="1184088">
                  <a:extLst>
                    <a:ext uri="{9D8B030D-6E8A-4147-A177-3AD203B41FA5}">
                      <a16:colId xmlns:a16="http://schemas.microsoft.com/office/drawing/2014/main" xmlns="" val="20008"/>
                    </a:ext>
                  </a:extLst>
                </a:gridCol>
                <a:gridCol w="404736">
                  <a:extLst>
                    <a:ext uri="{9D8B030D-6E8A-4147-A177-3AD203B41FA5}">
                      <a16:colId xmlns:a16="http://schemas.microsoft.com/office/drawing/2014/main" xmlns="" val="20009"/>
                    </a:ext>
                  </a:extLst>
                </a:gridCol>
                <a:gridCol w="1251448">
                  <a:extLst>
                    <a:ext uri="{9D8B030D-6E8A-4147-A177-3AD203B41FA5}">
                      <a16:colId xmlns:a16="http://schemas.microsoft.com/office/drawing/2014/main" xmlns="" val="20010"/>
                    </a:ext>
                  </a:extLst>
                </a:gridCol>
                <a:gridCol w="401310">
                  <a:extLst>
                    <a:ext uri="{9D8B030D-6E8A-4147-A177-3AD203B41FA5}">
                      <a16:colId xmlns:a16="http://schemas.microsoft.com/office/drawing/2014/main" xmlns="" val="20011"/>
                    </a:ext>
                  </a:extLst>
                </a:gridCol>
                <a:gridCol w="1254874">
                  <a:extLst>
                    <a:ext uri="{9D8B030D-6E8A-4147-A177-3AD203B41FA5}">
                      <a16:colId xmlns:a16="http://schemas.microsoft.com/office/drawing/2014/main" xmlns="" val="20012"/>
                    </a:ext>
                  </a:extLst>
                </a:gridCol>
                <a:gridCol w="395163">
                  <a:extLst>
                    <a:ext uri="{9D8B030D-6E8A-4147-A177-3AD203B41FA5}">
                      <a16:colId xmlns:a16="http://schemas.microsoft.com/office/drawing/2014/main" xmlns="" val="20013"/>
                    </a:ext>
                  </a:extLst>
                </a:gridCol>
                <a:gridCol w="1261021">
                  <a:extLst>
                    <a:ext uri="{9D8B030D-6E8A-4147-A177-3AD203B41FA5}">
                      <a16:colId xmlns:a16="http://schemas.microsoft.com/office/drawing/2014/main" xmlns="" val="20014"/>
                    </a:ext>
                  </a:extLst>
                </a:gridCol>
                <a:gridCol w="389015">
                  <a:extLst>
                    <a:ext uri="{9D8B030D-6E8A-4147-A177-3AD203B41FA5}">
                      <a16:colId xmlns:a16="http://schemas.microsoft.com/office/drawing/2014/main" xmlns="" val="20015"/>
                    </a:ext>
                  </a:extLst>
                </a:gridCol>
              </a:tblGrid>
              <a:tr h="396960">
                <a:tc rowSpan="2">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排名 </a:t>
                      </a: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150-160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160-180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180-200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200-220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220-240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240-260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grid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rPr>
                        <a:t>260</a:t>
                      </a: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㎡以上</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h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11"/>
                  </a:ext>
                </a:extLst>
              </a:tr>
              <a:tr h="446062">
                <a:tc vMerge="1">
                  <a:txBody>
                    <a:bodyPr/>
                    <a:lstStyle/>
                    <a:p>
                      <a:pPr marL="0" marR="0" indent="0" algn="ctr" defTabSz="914400" rtl="0" eaLnBrk="1" fontAlgn="ctr" latinLnBrk="0" hangingPunct="1">
                        <a:lnSpc>
                          <a:spcPct val="100000"/>
                        </a:lnSpc>
                        <a:spcBef>
                          <a:spcPts val="0"/>
                        </a:spcBef>
                        <a:spcAft>
                          <a:spcPts val="0"/>
                        </a:spcAft>
                        <a:buClrTx/>
                        <a:buSzTx/>
                        <a:buFontTx/>
                        <a:buNone/>
                        <a:defRPr/>
                      </a:pPr>
                      <a:endPar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项目名称</a:t>
                      </a:r>
                    </a:p>
                  </a:txBody>
                  <a:tcPr marL="9525" marR="9525" marT="9525" marB="0"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成交</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p>
                      <a:pPr marL="0" marR="0" indent="0" algn="ctr" defTabSz="914400" rtl="0" eaLnBrk="1" fontAlgn="ctr" latinLnBrk="0" hangingPunct="1">
                        <a:lnSpc>
                          <a:spcPct val="100000"/>
                        </a:lnSpc>
                        <a:spcBef>
                          <a:spcPts val="0"/>
                        </a:spcBef>
                        <a:spcAft>
                          <a:spcPts val="0"/>
                        </a:spcAft>
                        <a:buClrTx/>
                        <a:buSzTx/>
                        <a:buFontTx/>
                        <a:buNone/>
                        <a:defRPr/>
                      </a:pPr>
                      <a:r>
                        <a:rPr lang="zh-CN" altLang="en-US" sz="1000" b="1" i="0" u="none" strike="noStrike" kern="1200" dirty="0">
                          <a:solidFill>
                            <a:schemeClr val="bg1"/>
                          </a:solidFill>
                          <a:latin typeface="微软雅黑" panose="020B0503020204020204" pitchFamily="34" charset="-122"/>
                          <a:ea typeface="微软雅黑" panose="020B0503020204020204" pitchFamily="34" charset="-122"/>
                          <a:cs typeface="+mn-cs"/>
                        </a:rPr>
                        <a:t>套数</a:t>
                      </a:r>
                      <a:endParaRPr lang="en-US" altLang="zh-CN" sz="1000" b="1" i="0" u="none" strike="noStrike" kern="1200" dirty="0">
                        <a:solidFill>
                          <a:schemeClr val="bg1"/>
                        </a:solidFill>
                        <a:latin typeface="微软雅黑" panose="020B0503020204020204" pitchFamily="34" charset="-122"/>
                        <a:ea typeface="微软雅黑" panose="020B0503020204020204" pitchFamily="34" charset="-122"/>
                        <a:cs typeface="+mn-cs"/>
                      </a:endParaRPr>
                    </a:p>
                  </a:txBody>
                  <a:tcPr marL="9525" marR="9525" marT="9525" marB="0" anchor="ctr" anchorCtr="1">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威新瑞璟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城投春和里</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海信观澜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1"/>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城建新苑壹号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山水文园福海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雲璟文山院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建大云顶阳光</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2"/>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3</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建大云顶阳光</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山水文园福海</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3"/>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4</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海信君澜</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正弘山语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中海金线鼎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威高水韵康桥</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建大未来城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4"/>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5</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金地威高观海澜湾</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盛德世纪家园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dirty="0">
                          <a:solidFill>
                            <a:schemeClr val="tx1"/>
                          </a:solidFill>
                          <a:effectLst/>
                          <a:latin typeface="微软雅黑" panose="020B0503020204020204" pitchFamily="34" charset="-122"/>
                          <a:ea typeface="微软雅黑" panose="020B0503020204020204" pitchFamily="34" charset="-122"/>
                          <a:cs typeface="+mn-cs"/>
                        </a:rPr>
                        <a:t>新地威登小镇</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5"/>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6</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金猴观湖阅山</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云华学府华园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6"/>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7</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财信保利名著</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望府公馆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望府公馆</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7"/>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8</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龙跃国际二期</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威高七彩城云山郡</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2</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8"/>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9</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盛德松苑</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望岛连海华庭</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09"/>
                  </a:ext>
                </a:extLst>
              </a:tr>
              <a:tr h="362219">
                <a:tc>
                  <a:txBody>
                    <a:bodyPr/>
                    <a:lstStyle/>
                    <a:p>
                      <a:pPr algn="ctr" fontAlgn="ctr"/>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10</a:t>
                      </a:r>
                    </a:p>
                  </a:txBody>
                  <a:tcPr marL="9525" marR="9525" marT="9525" marB="0"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盛德世纪新城</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zh-CN" altLang="en-US" sz="1000" b="0" kern="1200">
                          <a:solidFill>
                            <a:schemeClr val="tx1"/>
                          </a:solidFill>
                          <a:effectLst/>
                          <a:latin typeface="微软雅黑" panose="020B0503020204020204" pitchFamily="34" charset="-122"/>
                          <a:ea typeface="微软雅黑" panose="020B0503020204020204" pitchFamily="34" charset="-122"/>
                          <a:cs typeface="+mn-cs"/>
                        </a:rPr>
                        <a:t>雲璟文山院</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1</a:t>
                      </a: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0" algn="ctr" defTabSz="914400" rtl="0" eaLnBrk="1" fontAlgn="ctr" latinLnBrk="0" hangingPunct="1"/>
                      <a:r>
                        <a:rPr lang="en-US" altLang="zh-CN" sz="1000" b="0" kern="1200" dirty="0">
                          <a:solidFill>
                            <a:schemeClr val="tx1"/>
                          </a:solidFill>
                          <a:effectLst/>
                          <a:latin typeface="微软雅黑" panose="020B0503020204020204" pitchFamily="34" charset="-122"/>
                          <a:ea typeface="微软雅黑" panose="020B0503020204020204" pitchFamily="34" charset="-122"/>
                          <a:cs typeface="+mn-cs"/>
                        </a:rPr>
                        <a:t>——</a:t>
                      </a:r>
                      <a:endParaRPr lang="zh-CN" altLang="en-US" sz="1000" b="0" kern="1200" dirty="0">
                        <a:solidFill>
                          <a:schemeClr val="tx1"/>
                        </a:solidFill>
                        <a:effectLst/>
                        <a:latin typeface="微软雅黑" panose="020B0503020204020204" pitchFamily="34" charset="-122"/>
                        <a:ea typeface="微软雅黑" panose="020B0503020204020204" pitchFamily="34" charset="-122"/>
                        <a:cs typeface="+mn-cs"/>
                      </a:endParaRPr>
                    </a:p>
                  </a:txBody>
                  <a:tcPr marL="9525" marR="9525" marT="9525" marB="0" anchor="ctr">
                    <a:lnL w="952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0"/>
                  </a:ext>
                </a:extLst>
              </a:tr>
            </a:tbl>
          </a:graphicData>
        </a:graphic>
      </p:graphicFrame>
      <p:sp>
        <p:nvSpPr>
          <p:cNvPr id="11" name="矩形 10">
            <a:extLst>
              <a:ext uri="{FF2B5EF4-FFF2-40B4-BE49-F238E27FC236}">
                <a16:creationId xmlns:a16="http://schemas.microsoft.com/office/drawing/2014/main" xmlns="" id="{3D16FAE8-C3AD-2DE0-EED2-149A8E1CE1B3}"/>
              </a:ext>
            </a:extLst>
          </p:cNvPr>
          <p:cNvSpPr/>
          <p:nvPr/>
        </p:nvSpPr>
        <p:spPr>
          <a:xfrm>
            <a:off x="7897787" y="6381328"/>
            <a:ext cx="4032276" cy="230832"/>
          </a:xfrm>
          <a:prstGeom prst="rect">
            <a:avLst/>
          </a:prstGeom>
        </p:spPr>
        <p:txBody>
          <a:bodyPr wrap="square">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商品住宅数据口径仅包含普通住宅</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别墅 </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种业态</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14" name="矩形 5">
            <a:extLst>
              <a:ext uri="{FF2B5EF4-FFF2-40B4-BE49-F238E27FC236}">
                <a16:creationId xmlns:a16="http://schemas.microsoft.com/office/drawing/2014/main" xmlns="" id="{300C7009-8264-4EBD-8FE6-334D928CFA20}"/>
              </a:ext>
            </a:extLst>
          </p:cNvPr>
          <p:cNvSpPr>
            <a:spLocks noChangeArrowheads="1"/>
          </p:cNvSpPr>
          <p:nvPr/>
        </p:nvSpPr>
        <p:spPr bwMode="auto">
          <a:xfrm>
            <a:off x="4225587" y="1609055"/>
            <a:ext cx="3744000" cy="307777"/>
          </a:xfrm>
          <a:prstGeom prst="rect">
            <a:avLst/>
          </a:prstGeom>
          <a:noFill/>
          <a:ln w="9525">
            <a:noFill/>
            <a:miter lim="800000"/>
          </a:ln>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威海四区</a:t>
            </a: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商品住宅分面积段</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排行榜</a:t>
            </a:r>
          </a:p>
        </p:txBody>
      </p:sp>
      <p:sp>
        <p:nvSpPr>
          <p:cNvPr id="2" name="标题 4">
            <a:extLst>
              <a:ext uri="{FF2B5EF4-FFF2-40B4-BE49-F238E27FC236}">
                <a16:creationId xmlns:a16="http://schemas.microsoft.com/office/drawing/2014/main" xmlns="" id="{BAD1C8CB-7BEF-B5C2-82F4-1FEABEC6E940}"/>
              </a:ext>
            </a:extLst>
          </p:cNvPr>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sym typeface="+mn-ea"/>
              </a:rPr>
              <a:t>威海四区商品住宅分面积段排行榜  |</a:t>
            </a:r>
          </a:p>
        </p:txBody>
      </p:sp>
      <p:sp>
        <p:nvSpPr>
          <p:cNvPr id="12" name="TextBox 7"/>
          <p:cNvSpPr txBox="1">
            <a:spLocks noChangeArrowheads="1"/>
          </p:cNvSpPr>
          <p:nvPr/>
        </p:nvSpPr>
        <p:spPr bwMode="auto">
          <a:xfrm>
            <a:off x="61" y="764704"/>
            <a:ext cx="1188714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分面积段排行：</a:t>
            </a:r>
            <a:r>
              <a:rPr lang="zh-CN" altLang="en-US" dirty="0">
                <a:solidFill>
                  <a:prstClr val="black"/>
                </a:solidFill>
                <a:sym typeface="微软雅黑" panose="020B0503020204020204" pitchFamily="34" charset="-122"/>
              </a:rPr>
              <a:t>大面积段中，</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150-180㎡</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面积段表现较好，代表项目为威新瑞璟、城投春和里等，其余面积段表现相对一般</a:t>
            </a:r>
          </a:p>
        </p:txBody>
      </p:sp>
    </p:spTree>
    <p:extLst>
      <p:ext uri="{BB962C8B-B14F-4D97-AF65-F5344CB8AC3E}">
        <p14:creationId xmlns:p14="http://schemas.microsoft.com/office/powerpoint/2010/main" val="8163491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875" y="1588"/>
            <a:ext cx="12211050" cy="686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11430" y="1905"/>
            <a:ext cx="12218035" cy="6868795"/>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TextBox 19"/>
          <p:cNvSpPr txBox="1"/>
          <p:nvPr/>
        </p:nvSpPr>
        <p:spPr>
          <a:xfrm>
            <a:off x="6878504" y="1198523"/>
            <a:ext cx="3535680" cy="1106805"/>
          </a:xfrm>
          <a:prstGeom prst="rect">
            <a:avLst/>
          </a:prstGeom>
          <a:noFill/>
        </p:spPr>
        <p:txBody>
          <a:bodyPr wrap="non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zh-CN" altLang="en-US" sz="66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感谢聆听</a:t>
            </a:r>
          </a:p>
        </p:txBody>
      </p:sp>
      <p:sp>
        <p:nvSpPr>
          <p:cNvPr id="22" name="TextBox 21"/>
          <p:cNvSpPr txBox="1"/>
          <p:nvPr/>
        </p:nvSpPr>
        <p:spPr>
          <a:xfrm>
            <a:off x="7108483" y="2352211"/>
            <a:ext cx="3077210" cy="4603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方正黑体简体" panose="02010601030101010101" pitchFamily="2" charset="-122"/>
                <a:cs typeface="+mn-cs"/>
                <a:sym typeface="Arial" panose="020B0604020202020204" pitchFamily="34" charset="0"/>
              </a:rPr>
              <a:t>Thanks for listening</a:t>
            </a:r>
          </a:p>
        </p:txBody>
      </p:sp>
      <p:sp>
        <p:nvSpPr>
          <p:cNvPr id="10" name="矩形 9"/>
          <p:cNvSpPr/>
          <p:nvPr/>
        </p:nvSpPr>
        <p:spPr>
          <a:xfrm>
            <a:off x="0" y="3115940"/>
            <a:ext cx="12218988" cy="673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srgbClr val="4F81BD"/>
              </a:solidFill>
              <a:effectLst/>
              <a:uLnTx/>
              <a:uFillTx/>
              <a:latin typeface="Calibri"/>
              <a:ea typeface="宋体" panose="02010600030101010101" pitchFamily="2" charset="-122"/>
              <a:cs typeface="+mn-cs"/>
            </a:endParaRPr>
          </a:p>
        </p:txBody>
      </p:sp>
      <p:sp>
        <p:nvSpPr>
          <p:cNvPr id="4" name="文本框 3">
            <a:extLst>
              <a:ext uri="{FF2B5EF4-FFF2-40B4-BE49-F238E27FC236}">
                <a16:creationId xmlns:a16="http://schemas.microsoft.com/office/drawing/2014/main" xmlns="" id="{6E56A338-AFB4-03EA-0C33-9B1BED14F59A}"/>
              </a:ext>
            </a:extLst>
          </p:cNvPr>
          <p:cNvSpPr txBox="1"/>
          <p:nvPr/>
        </p:nvSpPr>
        <p:spPr>
          <a:xfrm>
            <a:off x="1208505" y="5292620"/>
            <a:ext cx="5486399" cy="795020"/>
          </a:xfrm>
          <a:prstGeom prst="rect">
            <a:avLst/>
          </a:prstGeom>
          <a:noFill/>
        </p:spPr>
        <p:txBody>
          <a:bodyPr wrap="square" rtlCol="0">
            <a:spAutoFit/>
          </a:bodyPr>
          <a:lstStyle/>
          <a:p>
            <a:pPr algn="ctr">
              <a:lnSpc>
                <a:spcPct val="150000"/>
              </a:lnSpc>
            </a:pPr>
            <a:r>
              <a:rPr lang="zh-CN" altLang="en-US" sz="2000" b="1" dirty="0">
                <a:solidFill>
                  <a:prstClr val="white"/>
                </a:solidFill>
                <a:latin typeface="微软雅黑" panose="020B0503020204020204" pitchFamily="34" charset="-122"/>
                <a:ea typeface="微软雅黑" panose="020B0503020204020204" pitchFamily="34" charset="-122"/>
              </a:rPr>
              <a:t>腾策房地产投资顾问有限公司</a:t>
            </a:r>
            <a:endParaRPr lang="en-US" altLang="zh-CN" sz="2000" b="1" dirty="0">
              <a:solidFill>
                <a:prstClr val="white"/>
              </a:solidFill>
              <a:latin typeface="微软雅黑" panose="020B0503020204020204" pitchFamily="34" charset="-122"/>
              <a:ea typeface="微软雅黑" panose="020B0503020204020204" pitchFamily="34" charset="-122"/>
            </a:endParaRPr>
          </a:p>
          <a:p>
            <a:pPr algn="ctr">
              <a:lnSpc>
                <a:spcPct val="150000"/>
              </a:lnSpc>
            </a:pPr>
            <a:r>
              <a:rPr lang="en-US" altLang="zh-CN" sz="1050" b="1" dirty="0">
                <a:solidFill>
                  <a:prstClr val="white"/>
                </a:solidFill>
                <a:latin typeface="微软雅黑" panose="020B0503020204020204" pitchFamily="34" charset="-122"/>
                <a:ea typeface="微软雅黑" panose="020B0503020204020204" pitchFamily="34" charset="-122"/>
              </a:rPr>
              <a:t> TENGCE REAL ESTATE INVESTMENT CONSULTING CO.LTD.</a:t>
            </a:r>
          </a:p>
        </p:txBody>
      </p:sp>
      <p:sp>
        <p:nvSpPr>
          <p:cNvPr id="6" name="矩形 5">
            <a:extLst>
              <a:ext uri="{FF2B5EF4-FFF2-40B4-BE49-F238E27FC236}">
                <a16:creationId xmlns:a16="http://schemas.microsoft.com/office/drawing/2014/main" xmlns="" id="{22C487B2-73E2-F667-9C26-238B33F07E65}"/>
              </a:ext>
            </a:extLst>
          </p:cNvPr>
          <p:cNvSpPr/>
          <p:nvPr/>
        </p:nvSpPr>
        <p:spPr>
          <a:xfrm>
            <a:off x="1259183" y="5402774"/>
            <a:ext cx="576064"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anose="020B0503020204020204" pitchFamily="34" charset="-122"/>
              <a:ea typeface="微软雅黑" panose="020B0503020204020204" pitchFamily="34" charset="-122"/>
            </a:endParaRPr>
          </a:p>
        </p:txBody>
      </p:sp>
      <p:pic>
        <p:nvPicPr>
          <p:cNvPr id="8" name="图片 7">
            <a:extLst>
              <a:ext uri="{FF2B5EF4-FFF2-40B4-BE49-F238E27FC236}">
                <a16:creationId xmlns:a16="http://schemas.microsoft.com/office/drawing/2014/main" xmlns="" id="{E78C3DC0-9310-629D-8F06-41985FE9C501}"/>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0000" b="90000" l="10000" r="90000">
                        <a14:foregroundMark x1="52220" y1="50000" x2="53668" y2="53756"/>
                      </a14:backgroundRemoval>
                    </a14:imgEffect>
                  </a14:imgLayer>
                </a14:imgProps>
              </a:ext>
              <a:ext uri="{28A0092B-C50C-407E-A947-70E740481C1C}">
                <a14:useLocalDpi xmlns:a14="http://schemas.microsoft.com/office/drawing/2010/main" val="0"/>
              </a:ext>
            </a:extLst>
          </a:blip>
          <a:srcRect l="34354" t="27612" r="37180" b="37231"/>
          <a:stretch>
            <a:fillRect/>
          </a:stretch>
        </p:blipFill>
        <p:spPr>
          <a:xfrm>
            <a:off x="1078280" y="5220612"/>
            <a:ext cx="857677" cy="830234"/>
          </a:xfrm>
          <a:prstGeom prst="rect">
            <a:avLst/>
          </a:prstGeom>
        </p:spPr>
      </p:pic>
      <p:sp>
        <p:nvSpPr>
          <p:cNvPr id="9" name="文本框 13">
            <a:extLst>
              <a:ext uri="{FF2B5EF4-FFF2-40B4-BE49-F238E27FC236}">
                <a16:creationId xmlns:a16="http://schemas.microsoft.com/office/drawing/2014/main" xmlns="" id="{4D8A3F88-A717-CCC0-9775-C0F1988359BC}"/>
              </a:ext>
            </a:extLst>
          </p:cNvPr>
          <p:cNvSpPr txBox="1"/>
          <p:nvPr/>
        </p:nvSpPr>
        <p:spPr>
          <a:xfrm>
            <a:off x="1709738" y="4418965"/>
            <a:ext cx="3284220" cy="501240"/>
          </a:xfrm>
          <a:prstGeom prst="rect">
            <a:avLst/>
          </a:prstGeom>
          <a:noFill/>
        </p:spPr>
        <p:txBody>
          <a:bodyPr wrap="square" lIns="93040" tIns="46520" rIns="93040" bIns="46520" rtlCol="0">
            <a:spAutoFit/>
          </a:bodyPr>
          <a:lstStyle/>
          <a:p>
            <a:pPr algn="ctr">
              <a:lnSpc>
                <a:spcPct val="150000"/>
              </a:lnSpc>
            </a:pPr>
            <a:r>
              <a:rPr lang="en-US" altLang="zh-CN" sz="2000" b="1" dirty="0">
                <a:solidFill>
                  <a:prstClr val="white"/>
                </a:solidFill>
                <a:latin typeface="微软雅黑" panose="020B0503020204020204" pitchFamily="34" charset="-122"/>
                <a:ea typeface="微软雅黑" panose="020B0503020204020204" pitchFamily="34" charset="-122"/>
              </a:rPr>
              <a:t>   </a:t>
            </a:r>
            <a:r>
              <a:rPr lang="zh-CN" altLang="en-US" sz="2000" b="1" dirty="0">
                <a:solidFill>
                  <a:prstClr val="white"/>
                </a:solidFill>
                <a:latin typeface="微软雅黑" panose="020B0503020204020204" pitchFamily="34" charset="-122"/>
                <a:ea typeface="微软雅黑" panose="020B0503020204020204" pitchFamily="34" charset="-122"/>
              </a:rPr>
              <a:t>威海市房地产业协会</a:t>
            </a:r>
          </a:p>
        </p:txBody>
      </p:sp>
      <p:pic>
        <p:nvPicPr>
          <p:cNvPr id="11" name="图片 10">
            <a:extLst>
              <a:ext uri="{FF2B5EF4-FFF2-40B4-BE49-F238E27FC236}">
                <a16:creationId xmlns:a16="http://schemas.microsoft.com/office/drawing/2014/main" xmlns="" id="{2347E700-218A-B12D-EA10-25C08D2CCA7D}"/>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5872" t="2953" r="6362" b="-244"/>
          <a:stretch>
            <a:fillRect/>
          </a:stretch>
        </p:blipFill>
        <p:spPr>
          <a:xfrm>
            <a:off x="1190764" y="4418964"/>
            <a:ext cx="683066" cy="729639"/>
          </a:xfrm>
          <a:prstGeom prst="rect">
            <a:avLst/>
          </a:prstGeom>
        </p:spPr>
      </p:pic>
      <p:sp>
        <p:nvSpPr>
          <p:cNvPr id="12" name="文本框 11">
            <a:extLst>
              <a:ext uri="{FF2B5EF4-FFF2-40B4-BE49-F238E27FC236}">
                <a16:creationId xmlns:a16="http://schemas.microsoft.com/office/drawing/2014/main" xmlns="" id="{B6AF309F-EE78-C4C1-455D-94D0EBC45B32}"/>
              </a:ext>
            </a:extLst>
          </p:cNvPr>
          <p:cNvSpPr txBox="1"/>
          <p:nvPr>
            <p:custDataLst>
              <p:tags r:id="rId1"/>
            </p:custDataLst>
          </p:nvPr>
        </p:nvSpPr>
        <p:spPr>
          <a:xfrm>
            <a:off x="6313905" y="5300875"/>
            <a:ext cx="5486399" cy="553085"/>
          </a:xfrm>
          <a:prstGeom prst="rect">
            <a:avLst/>
          </a:prstGeom>
          <a:noFill/>
        </p:spPr>
        <p:txBody>
          <a:bodyPr wrap="square" rtlCol="0">
            <a:spAutoFit/>
          </a:bodyPr>
          <a:lstStyle/>
          <a:p>
            <a:pPr algn="ctr">
              <a:lnSpc>
                <a:spcPct val="150000"/>
              </a:lnSpc>
            </a:pPr>
            <a:r>
              <a:rPr lang="zh-CN" sz="2000" b="1" dirty="0">
                <a:solidFill>
                  <a:prstClr val="white"/>
                </a:solidFill>
                <a:latin typeface="微软雅黑" panose="020B0503020204020204" pitchFamily="34" charset="-122"/>
                <a:ea typeface="微软雅黑" panose="020B0503020204020204" pitchFamily="34" charset="-122"/>
              </a:rPr>
              <a:t>联系人：刘崇山</a:t>
            </a:r>
            <a:r>
              <a:rPr lang="en-US" altLang="zh-CN" sz="2000" b="1" dirty="0">
                <a:solidFill>
                  <a:prstClr val="white"/>
                </a:solidFill>
                <a:latin typeface="微软雅黑" panose="020B0503020204020204" pitchFamily="34" charset="-122"/>
                <a:ea typeface="微软雅黑" panose="020B0503020204020204" pitchFamily="34" charset="-122"/>
              </a:rPr>
              <a:t> 18363855630</a:t>
            </a:r>
          </a:p>
        </p:txBody>
      </p:sp>
      <p:sp>
        <p:nvSpPr>
          <p:cNvPr id="13" name="文本框 12">
            <a:extLst>
              <a:ext uri="{FF2B5EF4-FFF2-40B4-BE49-F238E27FC236}">
                <a16:creationId xmlns:a16="http://schemas.microsoft.com/office/drawing/2014/main" xmlns="" id="{91EF995D-D33C-7B5A-B604-761B557CDB85}"/>
              </a:ext>
            </a:extLst>
          </p:cNvPr>
          <p:cNvSpPr txBox="1"/>
          <p:nvPr>
            <p:custDataLst>
              <p:tags r:id="rId2"/>
            </p:custDataLst>
          </p:nvPr>
        </p:nvSpPr>
        <p:spPr>
          <a:xfrm>
            <a:off x="6297395" y="4495060"/>
            <a:ext cx="5486399" cy="553085"/>
          </a:xfrm>
          <a:prstGeom prst="rect">
            <a:avLst/>
          </a:prstGeom>
          <a:noFill/>
        </p:spPr>
        <p:txBody>
          <a:bodyPr wrap="square" rtlCol="0">
            <a:spAutoFit/>
          </a:bodyPr>
          <a:lstStyle/>
          <a:p>
            <a:pPr lvl="0" algn="ctr">
              <a:lnSpc>
                <a:spcPct val="150000"/>
              </a:lnSpc>
              <a:buClrTx/>
              <a:buSzTx/>
              <a:buFontTx/>
            </a:pPr>
            <a:r>
              <a:rPr lang="zh-CN" sz="2000" b="1" dirty="0">
                <a:solidFill>
                  <a:prstClr val="white"/>
                </a:solidFill>
                <a:latin typeface="微软雅黑" panose="020B0503020204020204" pitchFamily="34" charset="-122"/>
                <a:ea typeface="微软雅黑" panose="020B0503020204020204" pitchFamily="34" charset="-122"/>
                <a:sym typeface="+mn-ea"/>
              </a:rPr>
              <a:t>联系人：刘光超</a:t>
            </a:r>
            <a:r>
              <a:rPr lang="en-US" altLang="zh-CN" sz="2000" b="1" dirty="0">
                <a:solidFill>
                  <a:prstClr val="white"/>
                </a:solidFill>
                <a:latin typeface="微软雅黑" panose="020B0503020204020204" pitchFamily="34" charset="-122"/>
                <a:ea typeface="微软雅黑" panose="020B0503020204020204" pitchFamily="34" charset="-122"/>
                <a:sym typeface="+mn-ea"/>
              </a:rPr>
              <a:t> </a:t>
            </a:r>
            <a:r>
              <a:rPr lang="zh-CN" sz="2000" b="1" dirty="0">
                <a:solidFill>
                  <a:prstClr val="white"/>
                </a:solidFill>
                <a:latin typeface="微软雅黑" panose="020B0503020204020204" pitchFamily="34" charset="-122"/>
                <a:ea typeface="微软雅黑" panose="020B0503020204020204" pitchFamily="34" charset="-122"/>
                <a:sym typeface="+mn-ea"/>
              </a:rPr>
              <a:t>13371185038</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全国资讯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cxnSp>
        <p:nvCxnSpPr>
          <p:cNvPr id="43" name="直接连接符 42"/>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6" name="表格 5"/>
          <p:cNvGraphicFramePr>
            <a:graphicFrameLocks noGrp="1"/>
          </p:cNvGraphicFramePr>
          <p:nvPr>
            <p:custDataLst>
              <p:tags r:id="rId1"/>
            </p:custDataLst>
            <p:extLst>
              <p:ext uri="{D42A27DB-BD31-4B8C-83A1-F6EECF244321}">
                <p14:modId xmlns:p14="http://schemas.microsoft.com/office/powerpoint/2010/main" val="196354373"/>
              </p:ext>
            </p:extLst>
          </p:nvPr>
        </p:nvGraphicFramePr>
        <p:xfrm>
          <a:off x="336549" y="763902"/>
          <a:ext cx="11550651" cy="5627964"/>
        </p:xfrm>
        <a:graphic>
          <a:graphicData uri="http://schemas.openxmlformats.org/drawingml/2006/table">
            <a:tbl>
              <a:tblPr firstRow="1" bandRow="1">
                <a:tableStyleId>{72833802-FEF1-4C79-8D5D-14CF1EAF98D9}</a:tableStyleId>
              </a:tblPr>
              <a:tblGrid>
                <a:gridCol w="830853">
                  <a:extLst>
                    <a:ext uri="{9D8B030D-6E8A-4147-A177-3AD203B41FA5}">
                      <a16:colId xmlns:a16="http://schemas.microsoft.com/office/drawing/2014/main" xmlns="" val="20000"/>
                    </a:ext>
                  </a:extLst>
                </a:gridCol>
                <a:gridCol w="10719798">
                  <a:extLst>
                    <a:ext uri="{9D8B030D-6E8A-4147-A177-3AD203B41FA5}">
                      <a16:colId xmlns:a16="http://schemas.microsoft.com/office/drawing/2014/main" xmlns="" val="20001"/>
                    </a:ext>
                  </a:extLst>
                </a:gridCol>
              </a:tblGrid>
              <a:tr h="355644">
                <a:tc>
                  <a:txBody>
                    <a:bodyPr/>
                    <a:lstStyle/>
                    <a:p>
                      <a:pPr algn="ctr"/>
                      <a:r>
                        <a:rPr lang="zh-CN" altLang="en-US" dirty="0">
                          <a:solidFill>
                            <a:schemeClr val="bg1"/>
                          </a:solidFill>
                          <a:latin typeface="微软雅黑" panose="020B0503020204020204" pitchFamily="34" charset="-122"/>
                          <a:ea typeface="微软雅黑" panose="020B0503020204020204" pitchFamily="34" charset="-122"/>
                        </a:rPr>
                        <a:t>区域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zh-CN" altLang="en-US" dirty="0">
                          <a:solidFill>
                            <a:schemeClr val="bg1"/>
                          </a:solidFill>
                          <a:latin typeface="微软雅黑" panose="020B0503020204020204" pitchFamily="34" charset="-122"/>
                          <a:ea typeface="微软雅黑" panose="020B0503020204020204" pitchFamily="34" charset="-122"/>
                        </a:rPr>
                        <a:t>资讯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116503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i="0" u="none" strike="noStrike" dirty="0">
                          <a:solidFill>
                            <a:schemeClr val="tx1"/>
                          </a:solidFill>
                          <a:latin typeface="微软雅黑" panose="020B0503020204020204" pitchFamily="34" charset="-122"/>
                          <a:ea typeface="微软雅黑" panose="020B0503020204020204" pitchFamily="34" charset="-122"/>
                        </a:rPr>
                        <a:t>全国</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央行：加大对“市场</a:t>
                      </a:r>
                      <a:r>
                        <a:rPr lang="en-US" altLang="zh-CN" sz="1200" b="1" kern="1200" dirty="0">
                          <a:solidFill>
                            <a:srgbClr val="C00000"/>
                          </a:solidFill>
                          <a:latin typeface="微软雅黑" panose="020B0503020204020204" pitchFamily="34" charset="-122"/>
                          <a:ea typeface="微软雅黑" panose="020B0503020204020204" pitchFamily="34" charset="-122"/>
                          <a:cs typeface="+mn-cs"/>
                        </a:rPr>
                        <a:t>+</a:t>
                      </a:r>
                      <a:r>
                        <a:rPr lang="zh-CN" altLang="en-US" sz="1200" b="1" kern="1200" dirty="0">
                          <a:solidFill>
                            <a:srgbClr val="C00000"/>
                          </a:solidFill>
                          <a:latin typeface="微软雅黑" panose="020B0503020204020204" pitchFamily="34" charset="-122"/>
                          <a:ea typeface="微软雅黑" panose="020B0503020204020204" pitchFamily="34" charset="-122"/>
                          <a:cs typeface="+mn-cs"/>
                        </a:rPr>
                        <a:t>保障”的住房供应体系金融支持力度</a:t>
                      </a:r>
                      <a:endParaRPr lang="en-US" altLang="zh-CN" sz="1200" b="1" kern="120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日，据中国人民银行官网消息，中国人民银行货币政策委员会</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年第一季度（总第</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104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次）例会于</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日在北京召开。</a:t>
                      </a:r>
                      <a:endParaRPr lang="en-US" altLang="zh-CN" sz="1200" kern="1200" dirty="0">
                        <a:solidFill>
                          <a:srgbClr val="0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会议指出，要深化金融供给侧结构性改革，构建金融有效支持实体经济的体制机制。引导大银行发挥金融服务实体经济主力军作用，推动中小银行聚焦主责主业，支持银行补充资本，共同维护金融市场的稳定发展。因城施策精准实施差别化住房信贷政策，更好支持刚性和改善性住房需求，一视同仁满足不同所有制房地产企业合理融资需求，促进房地产市场平稳健康发展。加大对“市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保障”的住房供应体系的金融支持力度，着力构建房地产发展新模式。落实促进平台经济健康发展的金融政策措施。切实推进金融高水平双向开放，提高开放条件下经济金融管理能力和防控风险能力。</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67816333"/>
                  </a:ext>
                </a:extLst>
              </a:tr>
              <a:tr h="977378">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i="0" u="none" strike="noStrike" dirty="0">
                          <a:solidFill>
                            <a:schemeClr val="tx1"/>
                          </a:solidFill>
                          <a:latin typeface="微软雅黑" panose="020B0503020204020204" pitchFamily="34" charset="-122"/>
                          <a:ea typeface="微软雅黑" panose="020B0503020204020204" pitchFamily="34" charset="-122"/>
                        </a:rPr>
                        <a:t>全国</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住建部：把保障性住房建设成“好房子”</a:t>
                      </a: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住建部在浙江杭州召开保障性住房建设工作现场会。会议指出，要适应新型城镇化发展趋势和房地产供求关系变化，准确识变、科学应变、主动求变，加快构建房地产发展新模式，要深刻认识把握推进保障性住房建设的重要意义，加大保障性住房建设和供给，完善“市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保障”的住房供应体系，不断满足工薪收入群体刚性住房需求。住建部此次在会上明确，把保障性住房建设成“好房子”。过去对于“好房子”的理解，主要是从改善型住房需求角度进行，而此次从“好房子”的标准角度明确保障房建设要求，这将有助于提升保障性住房品质。</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206974335"/>
                  </a:ext>
                </a:extLst>
              </a:tr>
              <a:tr h="116503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i="0" u="none" strike="noStrike" dirty="0">
                          <a:solidFill>
                            <a:schemeClr val="tx1"/>
                          </a:solidFill>
                          <a:latin typeface="微软雅黑" panose="020B0503020204020204" pitchFamily="34" charset="-122"/>
                          <a:ea typeface="微软雅黑" panose="020B0503020204020204" pitchFamily="34" charset="-122"/>
                        </a:rPr>
                        <a:t>全国</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央行：房地产业中长期贷款增速有所上升</a:t>
                      </a:r>
                      <a:endParaRPr lang="en-US" altLang="zh-CN" sz="1200" b="1" kern="120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日，国务院新闻办公室就</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年一季度金融运行和外汇收支情况举行发布会。中国人民银行调查统计司负责人张文红在会上表示，从一季度各项贷款总量来看，贷款总量继续保持平稳较快增长，金融体系对实体经济的信贷支持仍保持在较高的水平上。</a:t>
                      </a: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据张文红介绍，</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月末，金融机构人民币各项贷款余额是</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247.05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万亿元，同比增长</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9.6%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。一季度人民币各项贷款增加</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9.5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万亿元。如果拉长时间来看，今年一季度新增贷款比</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2022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年同期高出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1.13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万亿元。从借贷主体上看，企（事）业单位贷款是信贷增长的主体。一季度，企（事）业单位贷款增加</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7.77</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万亿元，其中，中长期贷款增加</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万亿元，反映出金融体系持续为实体经济提供稳定的资金来源。同期，住户贷款增加</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1.33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万亿元，主要是经营性贷款增加</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万亿元。</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065507554"/>
                  </a:ext>
                </a:extLst>
              </a:tr>
              <a:tr h="1165035">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i="0" u="none" strike="noStrike" dirty="0">
                          <a:solidFill>
                            <a:schemeClr val="tx1"/>
                          </a:solidFill>
                          <a:latin typeface="微软雅黑" panose="020B0503020204020204" pitchFamily="34" charset="-122"/>
                          <a:ea typeface="微软雅黑" panose="020B0503020204020204" pitchFamily="34" charset="-122"/>
                        </a:rPr>
                        <a:t>全国</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金融监管总局：推动积极稳妥化解房地产风险</a:t>
                      </a: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日，国家金融监督管理总局党委理论学习中心组在人民日报发表文章称，防范化解金融风险，特别是防止发生系统性金融风险，是金融工作的根本性任务，也是金融工作的永恒主题。</a:t>
                      </a: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文章指出，当前金融风险与房地产风险、地方债务风险相互交织、密切联系，风险隐蔽性、突发性、传染性特别强。必须适应房地产市场供求关系发生重大变化的新形势，推动积极稳妥化解房地产风险，为加快构建房地产发展新模式提供有效金融支持。文章提出，配合建立同高质量发展相适应的政府债务管理机制，统筹抓好化债和发展。严厉打击非法金融活动，严禁“无照驾驶”“有照违章”。牢牢把握国际局势变化和国际金融市场动态，妥善应对外部冲击风险。</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023836005"/>
                  </a:ext>
                </a:extLst>
              </a:tr>
              <a:tr h="789721">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zh-CN" altLang="en-US" sz="1200" b="1" i="0" u="none" strike="noStrike" dirty="0">
                          <a:solidFill>
                            <a:schemeClr val="tx1"/>
                          </a:solidFill>
                          <a:latin typeface="微软雅黑" panose="020B0503020204020204" pitchFamily="34" charset="-122"/>
                          <a:ea typeface="微软雅黑" panose="020B0503020204020204" pitchFamily="34" charset="-122"/>
                        </a:rPr>
                        <a:t>全国</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中共中央政治局：统筹研究消化存量房产和优化增量住房政策措施</a:t>
                      </a:r>
                      <a:endParaRPr lang="en-US" altLang="zh-CN" sz="1200" b="1" kern="120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日，中共中央政治局召开会议。会议分析研究当前经济形势和经济工作，审议</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关于持续深入推进长三角一体化高质量发展若干政策措施的意见</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会议提出，继续坚持因城施策，压实地方政府、房地产企业、金融机构各方责任，切实做好保交房工作，保障购房人合法权益。要结合房地产市场供求关系的新变化、人民群众对优质住房的新期待，统筹研究消化存量房产和优化增量住房的政策措施，抓紧构建房地产发展新模式，促进房地产高质量发展。</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258246188"/>
                  </a:ext>
                </a:extLst>
              </a:tr>
            </a:tbl>
          </a:graphicData>
        </a:graphic>
      </p:graphicFrame>
    </p:spTree>
    <p:extLst>
      <p:ext uri="{BB962C8B-B14F-4D97-AF65-F5344CB8AC3E}">
        <p14:creationId xmlns:p14="http://schemas.microsoft.com/office/powerpoint/2010/main" val="3124363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全国资讯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cxnSp>
        <p:nvCxnSpPr>
          <p:cNvPr id="43" name="直接连接符 42"/>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6" name="表格 5"/>
          <p:cNvGraphicFramePr>
            <a:graphicFrameLocks noGrp="1"/>
          </p:cNvGraphicFramePr>
          <p:nvPr>
            <p:custDataLst>
              <p:tags r:id="rId1"/>
            </p:custDataLst>
            <p:extLst>
              <p:ext uri="{D42A27DB-BD31-4B8C-83A1-F6EECF244321}">
                <p14:modId xmlns:p14="http://schemas.microsoft.com/office/powerpoint/2010/main" val="975172924"/>
              </p:ext>
            </p:extLst>
          </p:nvPr>
        </p:nvGraphicFramePr>
        <p:xfrm>
          <a:off x="336549" y="763901"/>
          <a:ext cx="11550651" cy="5608320"/>
        </p:xfrm>
        <a:graphic>
          <a:graphicData uri="http://schemas.openxmlformats.org/drawingml/2006/table">
            <a:tbl>
              <a:tblPr firstRow="1" bandRow="1">
                <a:tableStyleId>{72833802-FEF1-4C79-8D5D-14CF1EAF98D9}</a:tableStyleId>
              </a:tblPr>
              <a:tblGrid>
                <a:gridCol w="830853">
                  <a:extLst>
                    <a:ext uri="{9D8B030D-6E8A-4147-A177-3AD203B41FA5}">
                      <a16:colId xmlns:a16="http://schemas.microsoft.com/office/drawing/2014/main" xmlns="" val="20000"/>
                    </a:ext>
                  </a:extLst>
                </a:gridCol>
                <a:gridCol w="10719798">
                  <a:extLst>
                    <a:ext uri="{9D8B030D-6E8A-4147-A177-3AD203B41FA5}">
                      <a16:colId xmlns:a16="http://schemas.microsoft.com/office/drawing/2014/main" xmlns="" val="20001"/>
                    </a:ext>
                  </a:extLst>
                </a:gridCol>
              </a:tblGrid>
              <a:tr h="277127">
                <a:tc>
                  <a:txBody>
                    <a:bodyPr/>
                    <a:lstStyle/>
                    <a:p>
                      <a:pPr algn="ctr"/>
                      <a:r>
                        <a:rPr lang="zh-CN" altLang="en-US" dirty="0">
                          <a:solidFill>
                            <a:schemeClr val="bg1"/>
                          </a:solidFill>
                          <a:latin typeface="微软雅黑" panose="020B0503020204020204" pitchFamily="34" charset="-122"/>
                          <a:ea typeface="微软雅黑" panose="020B0503020204020204" pitchFamily="34" charset="-122"/>
                        </a:rPr>
                        <a:t>区域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algn="ctr"/>
                      <a:r>
                        <a:rPr lang="zh-CN" altLang="en-US" dirty="0">
                          <a:solidFill>
                            <a:schemeClr val="bg1"/>
                          </a:solidFill>
                          <a:latin typeface="微软雅黑" panose="020B0503020204020204" pitchFamily="34" charset="-122"/>
                          <a:ea typeface="微软雅黑" panose="020B0503020204020204" pitchFamily="34" charset="-122"/>
                        </a:rPr>
                        <a:t>资讯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444557">
                <a:tc>
                  <a: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福州</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福州：阶段性取消首套住房商业性个人住房贷款利率下限</a:t>
                      </a:r>
                      <a:endParaRPr lang="en-US" altLang="zh-CN" sz="1200" b="1" kern="120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日消息，福州市住房信贷政策阶段性调整如下：一、阶段性取消福州市首套住房商业性个人住房贷款利率下限。二、福州市五城区首套住房商业性个人住房贷款最低首付款比例由原不低于</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，调整为不低于</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；二套住房最低首付款比例由原不低于</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，调整为不低于</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日起实施。</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627024673"/>
                  </a:ext>
                </a:extLst>
              </a:tr>
              <a:tr h="444557">
                <a:tc>
                  <a: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广州</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广州再推政策利好 房贷额度可再上浮</a:t>
                      </a:r>
                      <a:r>
                        <a:rPr lang="en-US" altLang="zh-CN" sz="1200" b="1" kern="1200" dirty="0">
                          <a:solidFill>
                            <a:srgbClr val="C00000"/>
                          </a:solidFill>
                          <a:latin typeface="微软雅黑" panose="020B0503020204020204" pitchFamily="34" charset="-122"/>
                          <a:ea typeface="微软雅黑" panose="020B0503020204020204" pitchFamily="34" charset="-122"/>
                          <a:cs typeface="+mn-cs"/>
                        </a:rPr>
                        <a:t>10%</a:t>
                      </a:r>
                      <a:r>
                        <a:rPr lang="zh-CN" altLang="en-US" sz="1200" b="1" kern="1200" dirty="0">
                          <a:solidFill>
                            <a:srgbClr val="C00000"/>
                          </a:solidFill>
                          <a:latin typeface="微软雅黑" panose="020B0503020204020204" pitchFamily="34" charset="-122"/>
                          <a:ea typeface="微软雅黑" panose="020B0503020204020204" pitchFamily="34" charset="-122"/>
                          <a:cs typeface="+mn-cs"/>
                        </a:rPr>
                        <a:t>至</a:t>
                      </a:r>
                      <a:r>
                        <a:rPr lang="en-US" altLang="zh-CN" sz="1200" b="1" kern="1200" dirty="0">
                          <a:solidFill>
                            <a:srgbClr val="C00000"/>
                          </a:solidFill>
                          <a:latin typeface="微软雅黑" panose="020B0503020204020204" pitchFamily="34" charset="-122"/>
                          <a:ea typeface="微软雅黑" panose="020B0503020204020204" pitchFamily="34" charset="-122"/>
                          <a:cs typeface="+mn-cs"/>
                        </a:rPr>
                        <a:t>20%</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日，广州发布</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关于调整个人住房公积金贷款最高额度有关事项的通知</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，将个人、两人或两人以上的公积金贷款最高额度分别上调</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万元，购买绿色建筑或新建装配式建筑的新建住房，贷款额度可再上浮</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至</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551544692"/>
                  </a:ext>
                </a:extLst>
              </a:tr>
              <a:tr h="583121">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武汉</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武汉市“以房换房”政策率先落地硚口区 本次推出</a:t>
                      </a:r>
                      <a:r>
                        <a:rPr lang="en-US" altLang="zh-CN" sz="1200" b="1" kern="1200" noProof="0" dirty="0">
                          <a:solidFill>
                            <a:srgbClr val="C00000"/>
                          </a:solidFill>
                          <a:latin typeface="微软雅黑" panose="020B0503020204020204" pitchFamily="34" charset="-122"/>
                          <a:ea typeface="微软雅黑" panose="020B0503020204020204" pitchFamily="34" charset="-122"/>
                          <a:cs typeface="+mn-cs"/>
                        </a:rPr>
                        <a:t>108</a:t>
                      </a: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套房源</a:t>
                      </a:r>
                      <a:endParaRPr lang="en-US" altLang="zh-CN" sz="1200" b="1" kern="1200" noProof="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12</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日，武汉市商品房“以房换房”政策在武汉市硚口区率先落地，本批次推出</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108</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套优质活动房源。商品房“以房换房”是指购房业主拿出手上原有住宅与意向购买的商品房开发项目议价，原有住宅经第三方市场评估后由区国有企业收购用于保障房使用，原住宅评估房款用于支付新房首付款或部分房款，即置换成功旧房和新房价格，将由交易双方共同协商确认新房价格按照售楼部市面上的价格确定所有折扣、优惠等正常享受。</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630850871"/>
                  </a:ext>
                </a:extLst>
              </a:tr>
              <a:tr h="583121">
                <a:tc>
                  <a: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淮北</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淮北：提高住房公积金贷款额度，取消异地购房、还贷提取户籍限制</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日，淮北市实施</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关于调整淮北市住房公积金使用政策的通知</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。提高住房公积金贷款额度。单职工贷款政策保持不变。双职工家庭最高额度由</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万元提高到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70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万元。合计月缴存额</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1200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元（含），由</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万元提高到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50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万元；月缴存额</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1200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元以上至</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2500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元（含）以下，由</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50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万元提高到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万元；月缴存额在</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2500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元以上，由</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万元提高到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70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万元。调整租房提取额度。此次新政也适用于多子女家庭，二孩可提高至</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倍。淮北取消异地购房、还贷提取户籍限制。</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198242699"/>
                  </a:ext>
                </a:extLst>
              </a:tr>
              <a:tr h="444557">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郑州</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郑州启动二手住房“卖旧买新、以旧换新”试点工作</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日，郑州城市发展集团有限公司和郑州市住宅与房地产业协会宣布将启动二手住房“卖旧买新、以旧换新”的试点工作。二手房需满足房龄不超过</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年等条件；新房需满足现房和位置的条件。二手房不受郑州城发安居有限公司收购条件的限制，新房必须位于主城区内，也可申请</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的契税补贴。</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548851667"/>
                  </a:ext>
                </a:extLst>
              </a:tr>
              <a:tr h="444557">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长沙</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长沙全面放松限购，推动住房“以旧换新”</a:t>
                      </a: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18</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日，长沙市住房城乡建设局印发</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关于支持居民购买改善住房的通知</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称，即日起，“以旧换新”购买新房，可按照“认房不认贷”政策，享受首套房首付比和按揭利率优惠；购买新房申请住房公积金贷款，在原有基础上上调最高贷款额度；同时，不再审查购房者资格条件。</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086517395"/>
                  </a:ext>
                </a:extLst>
              </a:tr>
              <a:tr h="583121">
                <a:tc>
                  <a: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合肥</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合肥：取消住房公积金异地贷款户籍限制</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合肥市住房公积金管理委员会办公室发布两项通知。关于持续优化住房公积金使用政策的通知指出，缴存人在合肥市外购房、还贷申请提取住房公积金，不再查验户籍。异地缴存人在合肥市购房申请住房公积金贷款，不再要求具备合肥市本地户籍。关于进一步放宽灵活就业人员缴存政策的通知指出，取消合肥市户籍限制，将以个人名义在本市正常连续缴纳城镇基本养老保险满一年以上调整为满六个月。据悉，上述两项通知均自</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年</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日起实施。</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604296441"/>
                  </a:ext>
                </a:extLst>
              </a:tr>
              <a:tr h="444557">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北京</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北京放宽限购！可在五环外再买一套商品住房</a:t>
                      </a: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30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日，北京市住房和城乡建设委员会发布</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关于优化调整本市住房限购政策的通知</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。在执行现有住房限购政策的基础上，允许相应的居民家庭（含夫妻双方及未成年子女，下同）或成年单身人士，在五环外新购买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套商品住房（包括新建商品住房和二手住房）。</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881779091"/>
                  </a:ext>
                </a:extLst>
              </a:tr>
            </a:tbl>
          </a:graphicData>
        </a:graphic>
      </p:graphicFrame>
    </p:spTree>
    <p:extLst>
      <p:ext uri="{BB962C8B-B14F-4D97-AF65-F5344CB8AC3E}">
        <p14:creationId xmlns:p14="http://schemas.microsoft.com/office/powerpoint/2010/main" val="35930747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山东资讯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11" name="表格 10"/>
          <p:cNvGraphicFramePr>
            <a:graphicFrameLocks noGrp="1"/>
          </p:cNvGraphicFramePr>
          <p:nvPr>
            <p:custDataLst>
              <p:tags r:id="rId1"/>
            </p:custDataLst>
            <p:extLst>
              <p:ext uri="{D42A27DB-BD31-4B8C-83A1-F6EECF244321}">
                <p14:modId xmlns:p14="http://schemas.microsoft.com/office/powerpoint/2010/main" val="3969756768"/>
              </p:ext>
            </p:extLst>
          </p:nvPr>
        </p:nvGraphicFramePr>
        <p:xfrm>
          <a:off x="336551" y="763897"/>
          <a:ext cx="11550650" cy="5645425"/>
        </p:xfrm>
        <a:graphic>
          <a:graphicData uri="http://schemas.openxmlformats.org/drawingml/2006/table">
            <a:tbl>
              <a:tblPr firstRow="1" bandRow="1">
                <a:tableStyleId>{72833802-FEF1-4C79-8D5D-14CF1EAF98D9}</a:tableStyleId>
              </a:tblPr>
              <a:tblGrid>
                <a:gridCol w="830852">
                  <a:extLst>
                    <a:ext uri="{9D8B030D-6E8A-4147-A177-3AD203B41FA5}">
                      <a16:colId xmlns:a16="http://schemas.microsoft.com/office/drawing/2014/main" xmlns="" val="20000"/>
                    </a:ext>
                  </a:extLst>
                </a:gridCol>
                <a:gridCol w="10719798">
                  <a:extLst>
                    <a:ext uri="{9D8B030D-6E8A-4147-A177-3AD203B41FA5}">
                      <a16:colId xmlns:a16="http://schemas.microsoft.com/office/drawing/2014/main" xmlns="" val="20001"/>
                    </a:ext>
                  </a:extLst>
                </a:gridCol>
              </a:tblGrid>
              <a:tr h="338188">
                <a:tc>
                  <a:txBody>
                    <a:bodyPr/>
                    <a:lstStyle/>
                    <a:p>
                      <a:pPr marL="0" algn="ctr" defTabSz="914400" rtl="0" eaLnBrk="1" latinLnBrk="0" hangingPunct="1"/>
                      <a:r>
                        <a:rPr lang="zh-CN" altLang="en-US" sz="1800" b="1" kern="1200" dirty="0">
                          <a:solidFill>
                            <a:schemeClr val="bg1"/>
                          </a:solidFill>
                          <a:latin typeface="微软雅黑" panose="020B0503020204020204" pitchFamily="34" charset="-122"/>
                          <a:ea typeface="微软雅黑" panose="020B0503020204020204" pitchFamily="34" charset="-122"/>
                          <a:cs typeface="+mn-cs"/>
                        </a:rPr>
                        <a:t>区域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1800" b="1" kern="1200" dirty="0">
                          <a:solidFill>
                            <a:schemeClr val="bg1"/>
                          </a:solidFill>
                          <a:latin typeface="微软雅黑" panose="020B0503020204020204" pitchFamily="34" charset="-122"/>
                          <a:ea typeface="微软雅黑" panose="020B0503020204020204" pitchFamily="34" charset="-122"/>
                          <a:cs typeface="+mn-cs"/>
                        </a:rPr>
                        <a:t>资讯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1610903">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青岛</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青岛：将实施“房票”制度</a:t>
                      </a:r>
                      <a:endParaRPr lang="en-US" altLang="zh-CN" sz="1200" b="1" kern="1200" noProof="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日，青岛市住房和城乡建设局等七部门联合发布</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青岛市</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年进一步促进房地产市场平稳健康发展若干政策</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，政策措施包括推行“房票”制度，上浮公积金贷款额度，优化二手房“带押过户”流程，支持高品质住宅开发建设，以及取消首套住房商业贷款利率下限等。</a:t>
                      </a:r>
                    </a:p>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据悉，青岛市将实施“房票”制度，允许征收安置居民使用“房票”购房，同时房企也可使用“房票”兑付现金，增强市场流动性。此外，对多子女家庭及购买绿色建筑住宅的市民，公积金贷款额度可上浮</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。青岛市还将通过金融手段支持高品质住宅项目，优化土地使用政策，缩短产权型人才住房配售周期，并盘活存量土地用于保障性住房建设，以加大保障性住房供给。自</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年</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日起，新发放的首套住房商业贷款利率下限也将阶段性取消。这些措施预计将对青岛市的房地产市场产生积极影响，促进市场平稳健康发展。</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75476667"/>
                  </a:ext>
                </a:extLst>
              </a:tr>
              <a:tr h="1834381">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潍坊</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潍坊推出“房地产十二条” 多孩家庭首套房公积金最高可贷</a:t>
                      </a:r>
                      <a:r>
                        <a:rPr lang="en-US" altLang="zh-CN" sz="1200" b="1" kern="1200" noProof="0" dirty="0">
                          <a:solidFill>
                            <a:srgbClr val="C00000"/>
                          </a:solidFill>
                          <a:latin typeface="微软雅黑" panose="020B0503020204020204" pitchFamily="34" charset="-122"/>
                          <a:ea typeface="微软雅黑" panose="020B0503020204020204" pitchFamily="34" charset="-122"/>
                          <a:cs typeface="+mn-cs"/>
                        </a:rPr>
                        <a:t>100</a:t>
                      </a:r>
                      <a:r>
                        <a:rPr lang="zh-CN" altLang="en-US" sz="1200" b="1" kern="1200" noProof="0" dirty="0">
                          <a:solidFill>
                            <a:srgbClr val="C00000"/>
                          </a:solidFill>
                          <a:latin typeface="微软雅黑" panose="020B0503020204020204" pitchFamily="34" charset="-122"/>
                          <a:ea typeface="微软雅黑" panose="020B0503020204020204" pitchFamily="34" charset="-122"/>
                          <a:cs typeface="+mn-cs"/>
                        </a:rPr>
                        <a:t>万</a:t>
                      </a: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9</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日，潍坊市推出</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关于进一步促进房地产市场平稳健康发展的十二条措施</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（以下简称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措施</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）政策，提出将住房公积金最高贷款由</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60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万提高到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80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万、实行个人所得税退还政策、新建公寓水电气暖执行居民价格等一系列与市民息息相关的新举措，进一步激活房地产市场，以应对房地产市场发展新阶段和供求关系新变化。</a:t>
                      </a:r>
                    </a:p>
                    <a:p>
                      <a:pPr marL="0" marR="0" lvl="0" indent="0" algn="l" defTabSz="457200" rtl="0" eaLnBrk="1" fontAlgn="auto" latinLnBrk="0" hangingPunct="1">
                        <a:lnSpc>
                          <a:spcPct val="100000"/>
                        </a:lnSpc>
                        <a:spcBef>
                          <a:spcPts val="0"/>
                        </a:spcBef>
                        <a:spcAft>
                          <a:spcPts val="0"/>
                        </a:spcAft>
                        <a:buClrTx/>
                        <a:buSzTx/>
                        <a:buFontTx/>
                        <a:buNone/>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措施</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中新政策共</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8</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条，其中包括支持开发投资、支持公共服务设施配建、满足合理融资需求、优化预售资金监管、优化住房公积金政策、促进非住宅销售、推行“房票”安置方式、支持高品质住宅开发建设等方面；既有政策</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条，包括优化用地供应、支持租赁市场发展、支持保函置换监管资金、实行个人所得税退还政策等方面。在“优化住房公积金政策”一项中，住房公积金最高贷款额度由</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60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万元提高到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80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万元，多孩家庭购买首套住房最高贷款额度由</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80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万元提高到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100</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万元；在“促进非住宅销售”一项中，对购买新建公寓用于居住，同时具备条件的用户，水电气暖执行居民价格。</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207098968"/>
                  </a:ext>
                </a:extLst>
              </a:tr>
              <a:tr h="1834381">
                <a:tc>
                  <a:txBody>
                    <a:bodyPr/>
                    <a:lstStyle/>
                    <a:p>
                      <a:pPr marL="0" marR="0" lvl="0" indent="0" algn="ctr" defTabSz="457200" rtl="0" eaLnBrk="1" fontAlgn="auto" latinLnBrk="0" hangingPunct="1">
                        <a:lnSpc>
                          <a:spcPct val="100000"/>
                        </a:lnSpc>
                        <a:spcBef>
                          <a:spcPts val="0"/>
                        </a:spcBef>
                        <a:spcAft>
                          <a:spcPts val="0"/>
                        </a:spcAft>
                        <a:buClrTx/>
                        <a:buSzTx/>
                        <a:buFontTx/>
                        <a:buNone/>
                        <a:defRPr/>
                      </a:pPr>
                      <a:r>
                        <a:rPr lang="zh-CN" altLang="en-US" sz="1200" b="1" i="0" u="none" strike="noStrike" kern="1200" dirty="0">
                          <a:solidFill>
                            <a:schemeClr val="tx1"/>
                          </a:solidFill>
                          <a:latin typeface="微软雅黑" panose="020B0503020204020204" pitchFamily="34" charset="-122"/>
                          <a:ea typeface="微软雅黑" panose="020B0503020204020204" pitchFamily="34" charset="-122"/>
                          <a:cs typeface="+mn-cs"/>
                        </a:rPr>
                        <a:t>泰安</a:t>
                      </a:r>
                    </a:p>
                  </a:txBody>
                  <a:tcPr marL="121920" marR="1219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泰安：在主城区范围内购买新建商品住房，给予</a:t>
                      </a:r>
                      <a:r>
                        <a:rPr lang="en-US" altLang="zh-CN" sz="1200" b="1" kern="1200" dirty="0">
                          <a:solidFill>
                            <a:srgbClr val="C00000"/>
                          </a:solidFill>
                          <a:latin typeface="微软雅黑" panose="020B0503020204020204" pitchFamily="34" charset="-122"/>
                          <a:ea typeface="微软雅黑" panose="020B0503020204020204" pitchFamily="34" charset="-122"/>
                          <a:cs typeface="+mn-cs"/>
                        </a:rPr>
                        <a:t>5</a:t>
                      </a:r>
                      <a:r>
                        <a:rPr lang="zh-CN" altLang="en-US" sz="1200" b="1" kern="1200" dirty="0">
                          <a:solidFill>
                            <a:srgbClr val="C00000"/>
                          </a:solidFill>
                          <a:latin typeface="微软雅黑" panose="020B0503020204020204" pitchFamily="34" charset="-122"/>
                          <a:ea typeface="微软雅黑" panose="020B0503020204020204" pitchFamily="34" charset="-122"/>
                          <a:cs typeface="+mn-cs"/>
                        </a:rPr>
                        <a:t>万元购房补贴</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11</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日，山东省泰安市住房和城乡建设局出台多项惠民利企措施，更好满足居民刚性和改善性住房需求。</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在泰安市主城区范围内购买新建商品住房的，给予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万元购房补贴，鼓励开发企业按同等标准给予购房优惠。</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对于个人购买新建商品住房的，按购房款</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0.7%</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给予奖励。</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对同一对夫妇按照国家生育政策生育二孩、三孩的家庭，在泰安市主城区范围内购买新建商品住房的，给予二孩家庭</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万元购房补贴、三孩家庭</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万元购房补贴，鼓励开发企业相应采取送装修、送家电等方式给予购房优惠。</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在“以旧换新”满足高端改善需求方面，在泰安市主城区已有住房再购买二手住房的，给予购房款</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的奖励。</a:t>
                      </a:r>
                    </a:p>
                    <a:p>
                      <a:pPr marL="0" marR="0" lvl="0" indent="0" algn="l" defTabSz="457200" rtl="0" eaLnBrk="1" fontAlgn="auto" latinLnBrk="0" hangingPunct="1">
                        <a:lnSpc>
                          <a:spcPct val="100000"/>
                        </a:lnSpc>
                        <a:spcBef>
                          <a:spcPts val="0"/>
                        </a:spcBef>
                        <a:spcAft>
                          <a:spcPts val="0"/>
                        </a:spcAft>
                        <a:buClrTx/>
                        <a:buSzTx/>
                        <a:buFontTx/>
                        <a:buNone/>
                        <a:tabLst/>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为支持居民换购住房，泰安市延续实施支持居民换购住房有关个人所得税政策至</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2025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年</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31</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日。</a:t>
                      </a:r>
                    </a:p>
                  </a:txBody>
                  <a:tcPr marL="25400" marR="2540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170233883"/>
                  </a:ext>
                </a:extLst>
              </a:tr>
            </a:tbl>
          </a:graphicData>
        </a:graphic>
      </p:graphicFrame>
      <p:cxnSp>
        <p:nvCxnSpPr>
          <p:cNvPr id="3" name="直接连接符 2">
            <a:extLst>
              <a:ext uri="{FF2B5EF4-FFF2-40B4-BE49-F238E27FC236}">
                <a16:creationId xmlns:a16="http://schemas.microsoft.com/office/drawing/2014/main" xmlns="" id="{B07B6969-1D88-66E7-55C2-13E8E2FD6C85}"/>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00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威海资讯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11" name="表格 10"/>
          <p:cNvGraphicFramePr>
            <a:graphicFrameLocks noGrp="1"/>
          </p:cNvGraphicFramePr>
          <p:nvPr>
            <p:custDataLst>
              <p:tags r:id="rId1"/>
            </p:custDataLst>
            <p:extLst>
              <p:ext uri="{D42A27DB-BD31-4B8C-83A1-F6EECF244321}">
                <p14:modId xmlns:p14="http://schemas.microsoft.com/office/powerpoint/2010/main" val="3155926078"/>
              </p:ext>
            </p:extLst>
          </p:nvPr>
        </p:nvGraphicFramePr>
        <p:xfrm>
          <a:off x="336551" y="764705"/>
          <a:ext cx="11550649" cy="2664295"/>
        </p:xfrm>
        <a:graphic>
          <a:graphicData uri="http://schemas.openxmlformats.org/drawingml/2006/table">
            <a:tbl>
              <a:tblPr firstRow="1" bandRow="1">
                <a:tableStyleId>{72833802-FEF1-4C79-8D5D-14CF1EAF98D9}</a:tableStyleId>
              </a:tblPr>
              <a:tblGrid>
                <a:gridCol w="830852">
                  <a:extLst>
                    <a:ext uri="{9D8B030D-6E8A-4147-A177-3AD203B41FA5}">
                      <a16:colId xmlns:a16="http://schemas.microsoft.com/office/drawing/2014/main" xmlns="" val="20000"/>
                    </a:ext>
                  </a:extLst>
                </a:gridCol>
                <a:gridCol w="10719797">
                  <a:extLst>
                    <a:ext uri="{9D8B030D-6E8A-4147-A177-3AD203B41FA5}">
                      <a16:colId xmlns:a16="http://schemas.microsoft.com/office/drawing/2014/main" xmlns="" val="20001"/>
                    </a:ext>
                  </a:extLst>
                </a:gridCol>
              </a:tblGrid>
              <a:tr h="355978">
                <a:tc>
                  <a:txBody>
                    <a:bodyPr/>
                    <a:lstStyle/>
                    <a:p>
                      <a:pPr marL="0" algn="ctr" defTabSz="914400" rtl="0" eaLnBrk="1" latinLnBrk="0" hangingPunct="1"/>
                      <a:r>
                        <a:rPr lang="zh-CN" altLang="en-US" sz="1800" b="1" kern="1200" dirty="0">
                          <a:solidFill>
                            <a:schemeClr val="bg1"/>
                          </a:solidFill>
                          <a:latin typeface="微软雅黑" panose="020B0503020204020204" pitchFamily="34" charset="-122"/>
                          <a:ea typeface="微软雅黑" panose="020B0503020204020204" pitchFamily="34" charset="-122"/>
                          <a:cs typeface="+mn-cs"/>
                        </a:rPr>
                        <a:t>区域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tc>
                  <a:txBody>
                    <a:bodyPr/>
                    <a:lstStyle/>
                    <a:p>
                      <a:pPr marL="0" algn="ctr" defTabSz="914400" rtl="0" eaLnBrk="1" latinLnBrk="0" hangingPunct="1"/>
                      <a:r>
                        <a:rPr lang="zh-CN" altLang="en-US" sz="1800" b="1" kern="1200">
                          <a:solidFill>
                            <a:schemeClr val="bg1"/>
                          </a:solidFill>
                          <a:latin typeface="微软雅黑" panose="020B0503020204020204" pitchFamily="34" charset="-122"/>
                          <a:ea typeface="微软雅黑" panose="020B0503020204020204" pitchFamily="34" charset="-122"/>
                          <a:cs typeface="+mn-cs"/>
                        </a:rPr>
                        <a:t>资讯</a:t>
                      </a:r>
                      <a:endParaRPr lang="zh-CN" altLang="en-US" sz="1800" b="1" kern="1200" dirty="0">
                        <a:solidFill>
                          <a:schemeClr val="bg1"/>
                        </a:solidFill>
                        <a:latin typeface="微软雅黑" panose="020B0503020204020204" pitchFamily="34" charset="-122"/>
                        <a:ea typeface="微软雅黑" panose="020B0503020204020204" pitchFamily="34" charset="-122"/>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xmlns="" val="10000"/>
                  </a:ext>
                </a:extLst>
              </a:tr>
              <a:tr h="2298535">
                <a:tc>
                  <a:txBody>
                    <a:bodyPr/>
                    <a:lstStyle/>
                    <a:p>
                      <a:pPr marL="0" marR="0" indent="0" algn="ctr" defTabSz="914400" rtl="0" eaLnBrk="1" fontAlgn="ctr" latinLnBrk="0" hangingPunct="1">
                        <a:lnSpc>
                          <a:spcPct val="100000"/>
                        </a:lnSpc>
                        <a:spcBef>
                          <a:spcPts val="0"/>
                        </a:spcBef>
                        <a:spcAft>
                          <a:spcPts val="0"/>
                        </a:spcAft>
                        <a:buClrTx/>
                        <a:buSzTx/>
                        <a:buFontTx/>
                        <a:buNone/>
                        <a:defRPr/>
                      </a:pPr>
                      <a:r>
                        <a:rPr lang="zh-CN" altLang="en-US" sz="1200" b="1" i="0" u="none" strike="noStrike" dirty="0">
                          <a:solidFill>
                            <a:schemeClr val="tx1"/>
                          </a:solidFill>
                          <a:latin typeface="微软雅黑" panose="020B0503020204020204" pitchFamily="34" charset="-122"/>
                          <a:ea typeface="微软雅黑" panose="020B0503020204020204" pitchFamily="34" charset="-122"/>
                        </a:rPr>
                        <a:t>威海</a:t>
                      </a:r>
                      <a:endParaRPr lang="en-US" altLang="zh-CN" sz="1200" b="1" i="0" u="none" strike="noStrike" dirty="0">
                        <a:solidFill>
                          <a:schemeClr val="tx1"/>
                        </a:solidFill>
                        <a:latin typeface="微软雅黑" panose="020B0503020204020204" pitchFamily="34" charset="-122"/>
                        <a:ea typeface="微软雅黑" panose="020B0503020204020204" pitchFamily="34" charset="-122"/>
                      </a:endParaRPr>
                    </a:p>
                  </a:txBody>
                  <a:tcPr marL="0" marR="0"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b="1" kern="1200" dirty="0">
                          <a:solidFill>
                            <a:srgbClr val="C00000"/>
                          </a:solidFill>
                          <a:latin typeface="微软雅黑" panose="020B0503020204020204" pitchFamily="34" charset="-122"/>
                          <a:ea typeface="微软雅黑" panose="020B0503020204020204" pitchFamily="34" charset="-122"/>
                          <a:cs typeface="+mn-cs"/>
                        </a:rPr>
                        <a:t>威海市区</a:t>
                      </a:r>
                      <a:r>
                        <a:rPr lang="en-US" altLang="zh-CN" sz="1200" b="1" kern="1200" dirty="0">
                          <a:solidFill>
                            <a:srgbClr val="C00000"/>
                          </a:solidFill>
                          <a:latin typeface="微软雅黑" panose="020B0503020204020204" pitchFamily="34" charset="-122"/>
                          <a:ea typeface="微软雅黑" panose="020B0503020204020204" pitchFamily="34" charset="-122"/>
                          <a:cs typeface="+mn-cs"/>
                        </a:rPr>
                        <a:t>2024</a:t>
                      </a:r>
                      <a:r>
                        <a:rPr lang="zh-CN" altLang="en-US" sz="1200" b="1" kern="1200" dirty="0">
                          <a:solidFill>
                            <a:srgbClr val="C00000"/>
                          </a:solidFill>
                          <a:latin typeface="微软雅黑" panose="020B0503020204020204" pitchFamily="34" charset="-122"/>
                          <a:ea typeface="微软雅黑" panose="020B0503020204020204" pitchFamily="34" charset="-122"/>
                          <a:cs typeface="+mn-cs"/>
                        </a:rPr>
                        <a:t>年度国有建设用地供应计划公示</a:t>
                      </a:r>
                      <a:endParaRPr lang="en-US" altLang="zh-CN" sz="1200" b="1" kern="1200" dirty="0">
                        <a:solidFill>
                          <a:srgbClr val="C00000"/>
                        </a:solidFill>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月</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3</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日，威海市自然资源和规划局发布威海市区</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年度国有建设用地供应计划。</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2024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年度国有建设用地供应计划总量</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213</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宗、面积</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15782.73</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亩。其中居住、商业服务业用地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34</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1753.02</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亩；商业服务业用地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16</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467.82</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亩；工矿仓储用地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122</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11123.6</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亩；公共管理与公共服务等其他用地</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41</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noProof="0" dirty="0">
                          <a:solidFill>
                            <a:srgbClr val="000000"/>
                          </a:solidFill>
                          <a:latin typeface="微软雅黑" panose="020B0503020204020204" pitchFamily="34" charset="-122"/>
                          <a:ea typeface="微软雅黑" panose="020B0503020204020204" pitchFamily="34" charset="-122"/>
                          <a:cs typeface="+mn-cs"/>
                        </a:rPr>
                        <a:t>2438.29</a:t>
                      </a:r>
                      <a:r>
                        <a:rPr lang="zh-CN" altLang="en-US" sz="1200" kern="1200" noProof="0" dirty="0">
                          <a:solidFill>
                            <a:srgbClr val="000000"/>
                          </a:solidFill>
                          <a:latin typeface="微软雅黑" panose="020B0503020204020204" pitchFamily="34" charset="-122"/>
                          <a:ea typeface="微软雅黑" panose="020B0503020204020204" pitchFamily="34" charset="-122"/>
                          <a:cs typeface="+mn-cs"/>
                        </a:rPr>
                        <a:t>亩。</a:t>
                      </a:r>
                      <a:endParaRPr lang="en-US" altLang="zh-CN" sz="1200" kern="1200" noProof="0" dirty="0">
                        <a:solidFill>
                          <a:srgbClr val="000000"/>
                        </a:solidFill>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kern="1200" dirty="0">
                          <a:solidFill>
                            <a:srgbClr val="000000"/>
                          </a:solidFill>
                          <a:latin typeface="微软雅黑" panose="020B0503020204020204" pitchFamily="34" charset="-122"/>
                          <a:ea typeface="微软雅黑" panose="020B0503020204020204" pitchFamily="34" charset="-122"/>
                          <a:cs typeface="+mn-cs"/>
                        </a:rPr>
                        <a:t>根据区域来看，市直</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61.04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亩，为商业服务业用地。环翠区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58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2797</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亩。其中：居住、商业服务业用地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276.14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158.65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亩；工矿仓储用地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1588.94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亩；公共管理与公共服务等其他用地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20</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773.27</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亩。高区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72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6507.74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亩。其中：居住、商业服务业用地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514.86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118.86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亩；工矿仓储用地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4603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亩；公共管理与公共服务等其他用地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1271.02</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亩。经区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3248.36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亩。其中：居住、商业服务业用地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549.36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亩；工矿仓储用地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2296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亩；公共管理与公共服务等其他用地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394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亩。临港区</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35</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3168.59</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亩。其中：居住、商业服务业用地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8</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412.66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亩；商业服务业用地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4</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120.27</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亩；工矿仓储用地</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23</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宗、</a:t>
                      </a:r>
                      <a:r>
                        <a:rPr lang="en-US" altLang="zh-CN" sz="1200" kern="1200" dirty="0">
                          <a:solidFill>
                            <a:srgbClr val="000000"/>
                          </a:solidFill>
                          <a:latin typeface="微软雅黑" panose="020B0503020204020204" pitchFamily="34" charset="-122"/>
                          <a:ea typeface="微软雅黑" panose="020B0503020204020204" pitchFamily="34" charset="-122"/>
                          <a:cs typeface="+mn-cs"/>
                        </a:rPr>
                        <a:t>2635.66</a:t>
                      </a:r>
                      <a:r>
                        <a:rPr lang="zh-CN" altLang="en-US" sz="1200" kern="1200" dirty="0">
                          <a:solidFill>
                            <a:srgbClr val="000000"/>
                          </a:solidFill>
                          <a:latin typeface="微软雅黑" panose="020B0503020204020204" pitchFamily="34" charset="-122"/>
                          <a:ea typeface="微软雅黑" panose="020B0503020204020204" pitchFamily="34" charset="-122"/>
                          <a:cs typeface="+mn-cs"/>
                        </a:rPr>
                        <a:t>亩。</a:t>
                      </a:r>
                      <a:endParaRPr lang="en-US" altLang="zh-CN" sz="1200" kern="1200" dirty="0">
                        <a:solidFill>
                          <a:srgbClr val="000000"/>
                        </a:solidFill>
                        <a:latin typeface="微软雅黑" panose="020B0503020204020204" pitchFamily="34" charset="-122"/>
                        <a:ea typeface="微软雅黑" panose="020B0503020204020204" pitchFamily="34" charset="-122"/>
                        <a:cs typeface="+mn-cs"/>
                      </a:endParaRPr>
                    </a:p>
                  </a:txBody>
                  <a:tcPr marL="19050" marR="190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bl>
          </a:graphicData>
        </a:graphic>
      </p:graphicFrame>
      <p:cxnSp>
        <p:nvCxnSpPr>
          <p:cNvPr id="3" name="直接连接符 2">
            <a:extLst>
              <a:ext uri="{FF2B5EF4-FFF2-40B4-BE49-F238E27FC236}">
                <a16:creationId xmlns:a16="http://schemas.microsoft.com/office/drawing/2014/main" xmlns="" id="{00F20AE2-086A-8EE1-DC3E-071540EC3A98}"/>
              </a:ext>
            </a:extLst>
          </p:cNvPr>
          <p:cNvCxnSpPr>
            <a:cxnSpLocks/>
          </p:cNvCxnSpPr>
          <p:nvPr/>
        </p:nvCxnSpPr>
        <p:spPr>
          <a:xfrm>
            <a:off x="0" y="691515"/>
            <a:ext cx="11887201"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24078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全国市场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cxnSp>
        <p:nvCxnSpPr>
          <p:cNvPr id="43" name="直接连接符 42"/>
          <p:cNvCxnSpPr>
            <a:cxnSpLocks/>
          </p:cNvCxnSpPr>
          <p:nvPr/>
        </p:nvCxnSpPr>
        <p:spPr>
          <a:xfrm>
            <a:off x="0" y="691515"/>
            <a:ext cx="11887201"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2" name="图表 1">
            <a:extLst>
              <a:ext uri="{FF2B5EF4-FFF2-40B4-BE49-F238E27FC236}">
                <a16:creationId xmlns:a16="http://schemas.microsoft.com/office/drawing/2014/main" xmlns="" id="{FA9CB428-3A51-B390-E6E8-49700AAA53FE}"/>
              </a:ext>
            </a:extLst>
          </p:cNvPr>
          <p:cNvGraphicFramePr/>
          <p:nvPr>
            <p:extLst>
              <p:ext uri="{D42A27DB-BD31-4B8C-83A1-F6EECF244321}">
                <p14:modId xmlns:p14="http://schemas.microsoft.com/office/powerpoint/2010/main" val="2651866301"/>
              </p:ext>
            </p:extLst>
          </p:nvPr>
        </p:nvGraphicFramePr>
        <p:xfrm>
          <a:off x="336551" y="1885950"/>
          <a:ext cx="11550650" cy="449579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a:extLst>
              <a:ext uri="{FF2B5EF4-FFF2-40B4-BE49-F238E27FC236}">
                <a16:creationId xmlns:a16="http://schemas.microsoft.com/office/drawing/2014/main" xmlns="" id="{E784E363-75F2-8B67-4BEB-3FC0D11F83EF}"/>
              </a:ext>
            </a:extLst>
          </p:cNvPr>
          <p:cNvSpPr txBox="1"/>
          <p:nvPr/>
        </p:nvSpPr>
        <p:spPr>
          <a:xfrm>
            <a:off x="3756024" y="1628800"/>
            <a:ext cx="4645819" cy="3067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全国商品房月度销量情况</a:t>
            </a:r>
          </a:p>
        </p:txBody>
      </p:sp>
      <p:sp>
        <p:nvSpPr>
          <p:cNvPr id="4" name="TextBox 7">
            <a:extLst>
              <a:ext uri="{FF2B5EF4-FFF2-40B4-BE49-F238E27FC236}">
                <a16:creationId xmlns:a16="http://schemas.microsoft.com/office/drawing/2014/main" xmlns="" id="{9DB0F1DC-D932-EEEF-5BA3-1EE92BF6E880}"/>
              </a:ext>
            </a:extLst>
          </p:cNvPr>
          <p:cNvSpPr txBox="1">
            <a:spLocks noChangeArrowheads="1"/>
          </p:cNvSpPr>
          <p:nvPr/>
        </p:nvSpPr>
        <p:spPr bwMode="auto">
          <a:xfrm>
            <a:off x="1" y="764704"/>
            <a:ext cx="11887200" cy="700576"/>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全国市场：</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截至</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月底全国商品房累计成交面积</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22667.53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万㎡，同比下降</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19.4%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，累计成交额</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21354.96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亿元，同比下降</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27.6%</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r>
              <a:rPr lang="en-US" altLang="zh-CN" dirty="0">
                <a:solidFill>
                  <a:prstClr val="black"/>
                </a:solidFill>
              </a:rPr>
              <a:t>3</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月全国商品房成交面积</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11299</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万㎡，成交金额</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10789</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亿元。</a:t>
            </a:r>
          </a:p>
        </p:txBody>
      </p:sp>
      <p:sp>
        <p:nvSpPr>
          <p:cNvPr id="11" name="矩形 10">
            <a:extLst>
              <a:ext uri="{FF2B5EF4-FFF2-40B4-BE49-F238E27FC236}">
                <a16:creationId xmlns:a16="http://schemas.microsoft.com/office/drawing/2014/main" xmlns="" id="{7EBCF018-6AA5-4E24-FFBD-5F106B8B77E2}"/>
              </a:ext>
            </a:extLst>
          </p:cNvPr>
          <p:cNvSpPr/>
          <p:nvPr/>
        </p:nvSpPr>
        <p:spPr>
          <a:xfrm>
            <a:off x="9337675" y="6228020"/>
            <a:ext cx="2549526"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数据来源： 国家统计局</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备注：截至目前国家统计局数据同步至</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3</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月底</a:t>
            </a:r>
          </a:p>
        </p:txBody>
      </p:sp>
    </p:spTree>
    <p:extLst>
      <p:ext uri="{BB962C8B-B14F-4D97-AF65-F5344CB8AC3E}">
        <p14:creationId xmlns:p14="http://schemas.microsoft.com/office/powerpoint/2010/main" val="33429876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noChangeArrowheads="1"/>
          </p:cNvSpPr>
          <p:nvPr/>
        </p:nvSpPr>
        <p:spPr bwMode="auto">
          <a:xfrm>
            <a:off x="841375" y="250190"/>
            <a:ext cx="6691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山东市场  </a:t>
            </a:r>
            <a:r>
              <a:rPr kumimoji="0" lang="en-US" altLang="zh-CN" sz="20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a:t>
            </a:r>
            <a:endParaRPr kumimoji="0" lang="en-US" altLang="zh-CN" sz="16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endParaRPr>
          </a:p>
        </p:txBody>
      </p:sp>
      <p:grpSp>
        <p:nvGrpSpPr>
          <p:cNvPr id="6148" name="组合 79"/>
          <p:cNvGrpSpPr/>
          <p:nvPr/>
        </p:nvGrpSpPr>
        <p:grpSpPr bwMode="auto">
          <a:xfrm>
            <a:off x="490538" y="296228"/>
            <a:ext cx="287337" cy="287337"/>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420"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589" y="980330"/>
              <a:ext cx="216422" cy="21642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aphicFrame>
        <p:nvGraphicFramePr>
          <p:cNvPr id="2" name="图表 1">
            <a:extLst>
              <a:ext uri="{FF2B5EF4-FFF2-40B4-BE49-F238E27FC236}">
                <a16:creationId xmlns:a16="http://schemas.microsoft.com/office/drawing/2014/main" xmlns="" id="{FA9CB428-3A51-B390-E6E8-49700AAA53FE}"/>
              </a:ext>
            </a:extLst>
          </p:cNvPr>
          <p:cNvGraphicFramePr/>
          <p:nvPr>
            <p:extLst>
              <p:ext uri="{D42A27DB-BD31-4B8C-83A1-F6EECF244321}">
                <p14:modId xmlns:p14="http://schemas.microsoft.com/office/powerpoint/2010/main" val="1740312656"/>
              </p:ext>
            </p:extLst>
          </p:nvPr>
        </p:nvGraphicFramePr>
        <p:xfrm>
          <a:off x="336551" y="1885950"/>
          <a:ext cx="11550650" cy="4495799"/>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a:extLst>
              <a:ext uri="{FF2B5EF4-FFF2-40B4-BE49-F238E27FC236}">
                <a16:creationId xmlns:a16="http://schemas.microsoft.com/office/drawing/2014/main" xmlns="" id="{E784E363-75F2-8B67-4BEB-3FC0D11F83EF}"/>
              </a:ext>
            </a:extLst>
          </p:cNvPr>
          <p:cNvSpPr txBox="1"/>
          <p:nvPr/>
        </p:nvSpPr>
        <p:spPr>
          <a:xfrm>
            <a:off x="3756024" y="1628800"/>
            <a:ext cx="4645819" cy="306705"/>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山东商品房月度销量情况</a:t>
            </a:r>
          </a:p>
        </p:txBody>
      </p:sp>
      <p:cxnSp>
        <p:nvCxnSpPr>
          <p:cNvPr id="5" name="直接连接符 4">
            <a:extLst>
              <a:ext uri="{FF2B5EF4-FFF2-40B4-BE49-F238E27FC236}">
                <a16:creationId xmlns:a16="http://schemas.microsoft.com/office/drawing/2014/main" xmlns="" id="{0EFBE8AD-0C9C-ECAC-130A-A8B534220A82}"/>
              </a:ext>
            </a:extLst>
          </p:cNvPr>
          <p:cNvCxnSpPr>
            <a:cxnSpLocks/>
          </p:cNvCxnSpPr>
          <p:nvPr/>
        </p:nvCxnSpPr>
        <p:spPr>
          <a:xfrm>
            <a:off x="13335" y="691515"/>
            <a:ext cx="11873865"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6" name="TextBox 7">
            <a:extLst>
              <a:ext uri="{FF2B5EF4-FFF2-40B4-BE49-F238E27FC236}">
                <a16:creationId xmlns:a16="http://schemas.microsoft.com/office/drawing/2014/main" xmlns="" id="{0692D507-04C5-8AD1-A379-190CF68D2457}"/>
              </a:ext>
            </a:extLst>
          </p:cNvPr>
          <p:cNvSpPr txBox="1">
            <a:spLocks noChangeArrowheads="1"/>
          </p:cNvSpPr>
          <p:nvPr/>
        </p:nvSpPr>
        <p:spPr bwMode="auto">
          <a:xfrm>
            <a:off x="1" y="764704"/>
            <a:ext cx="11887200" cy="377411"/>
          </a:xfrm>
          <a:prstGeom prst="rect">
            <a:avLst/>
          </a:prstGeom>
          <a:solidFill>
            <a:schemeClr val="bg1">
              <a:lumMod val="65000"/>
              <a:alpha val="60000"/>
            </a:schemeClr>
          </a:solidFill>
        </p:spPr>
        <p:txBody>
          <a:bodyPr wrap="square" anchor="ctr">
            <a:spAutoFit/>
          </a:bodyPr>
          <a:lstStyle>
            <a:defPPr>
              <a:defRPr lang="zh-CN"/>
            </a:defPPr>
            <a:lvl1pPr marL="0" marR="0" lvl="0" indent="0" algn="just" defTabSz="914400" eaLnBrk="1" latinLnBrk="0" hangingPunct="1">
              <a:lnSpc>
                <a:spcPct val="150000"/>
              </a:lnSpc>
              <a:buClrTx/>
              <a:buSzTx/>
              <a:buFontTx/>
              <a:buNone/>
              <a:tabLst/>
              <a:defRPr kumimoji="0" sz="1400" b="1" i="0" u="none" strike="noStrike" cap="none" spc="0" normalizeH="0" baseline="0">
                <a:ln>
                  <a:noFill/>
                </a:ln>
                <a:solidFill>
                  <a:srgbClr val="C00000"/>
                </a:solidFill>
                <a:effectLst/>
                <a:uLnTx/>
                <a:uFillTx/>
                <a:latin typeface="微软雅黑" panose="020B0503020204020204" pitchFamily="34" charset="-122"/>
                <a:ea typeface="微软雅黑" panose="020B0503020204020204" pitchFamily="34" charset="-122"/>
              </a:defRPr>
            </a:lvl1p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山东市场：</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截至</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2024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年</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2</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月底山东省商品房累计成交面积</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979.8</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万㎡，同比下降</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10.1%</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，累计成交额</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757.4</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亿元，同比下降</a:t>
            </a:r>
            <a:r>
              <a:rPr kumimoji="0" lang="en-US" altLang="zh-CN"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16.1%</a:t>
            </a:r>
            <a:r>
              <a:rPr kumimoji="0" lang="zh-CN" altLang="en-US" sz="1400" b="1"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t>
            </a:r>
          </a:p>
        </p:txBody>
      </p:sp>
      <p:sp>
        <p:nvSpPr>
          <p:cNvPr id="4" name="矩形 3">
            <a:extLst>
              <a:ext uri="{FF2B5EF4-FFF2-40B4-BE49-F238E27FC236}">
                <a16:creationId xmlns:a16="http://schemas.microsoft.com/office/drawing/2014/main" xmlns="" id="{A81B43F4-42C3-55A6-CB5F-39F171195C95}"/>
              </a:ext>
            </a:extLst>
          </p:cNvPr>
          <p:cNvSpPr/>
          <p:nvPr/>
        </p:nvSpPr>
        <p:spPr>
          <a:xfrm>
            <a:off x="9193931" y="6228020"/>
            <a:ext cx="2693269" cy="3693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数据来源： 山东省统计局</a:t>
            </a:r>
            <a:endPar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备注：截至目前山东省统计局数据同步至</a:t>
            </a:r>
            <a:r>
              <a:rPr kumimoji="0" lang="en-US" altLang="zh-CN"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2</a:t>
            </a: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月底</a:t>
            </a:r>
          </a:p>
        </p:txBody>
      </p:sp>
    </p:spTree>
    <p:extLst>
      <p:ext uri="{BB962C8B-B14F-4D97-AF65-F5344CB8AC3E}">
        <p14:creationId xmlns:p14="http://schemas.microsoft.com/office/powerpoint/2010/main" val="816977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675" y="973138"/>
            <a:ext cx="2447925" cy="244792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3" name="标题 4"/>
          <p:cNvSpPr txBox="1">
            <a:spLocks noChangeArrowheads="1"/>
          </p:cNvSpPr>
          <p:nvPr/>
        </p:nvSpPr>
        <p:spPr bwMode="auto">
          <a:xfrm>
            <a:off x="4945063" y="3819525"/>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土地市场</a:t>
            </a:r>
          </a:p>
        </p:txBody>
      </p:sp>
      <p:sp>
        <p:nvSpPr>
          <p:cNvPr id="54" name="椭圆 53"/>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5" name="椭圆 54"/>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6" name="椭圆 55"/>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7" name="椭圆 56"/>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8" name="椭圆 57"/>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59" name="椭圆 58"/>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0" name="椭圆 59"/>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1" name="椭圆 60"/>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2" name="椭圆 61"/>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3" name="椭圆 62"/>
          <p:cNvSpPr>
            <a:spLocks noChangeAspect="1"/>
          </p:cNvSpPr>
          <p:nvPr/>
        </p:nvSpPr>
        <p:spPr>
          <a:xfrm>
            <a:off x="6097588" y="8366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64" name="标题 4"/>
          <p:cNvSpPr txBox="1">
            <a:spLocks noChangeArrowheads="1"/>
          </p:cNvSpPr>
          <p:nvPr/>
        </p:nvSpPr>
        <p:spPr bwMode="auto">
          <a:xfrm>
            <a:off x="4945063" y="2781300"/>
            <a:ext cx="2376487"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2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第二章</a:t>
            </a:r>
          </a:p>
        </p:txBody>
      </p:sp>
      <p:sp>
        <p:nvSpPr>
          <p:cNvPr id="65" name="椭圆 64"/>
          <p:cNvSpPr/>
          <p:nvPr/>
        </p:nvSpPr>
        <p:spPr>
          <a:xfrm>
            <a:off x="4995863" y="1076325"/>
            <a:ext cx="2241550" cy="224155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cxnSp>
        <p:nvCxnSpPr>
          <p:cNvPr id="66" name="直接连接符 65"/>
          <p:cNvCxnSpPr/>
          <p:nvPr/>
        </p:nvCxnSpPr>
        <p:spPr>
          <a:xfrm>
            <a:off x="4808538" y="4292600"/>
            <a:ext cx="2476500"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7" name="KSO_Shape"/>
          <p:cNvSpPr/>
          <p:nvPr/>
        </p:nvSpPr>
        <p:spPr bwMode="auto">
          <a:xfrm>
            <a:off x="5473700" y="1363663"/>
            <a:ext cx="1392238" cy="13779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263" name="Rectangle 5"/>
          <p:cNvSpPr>
            <a:spLocks noChangeArrowheads="1"/>
          </p:cNvSpPr>
          <p:nvPr/>
        </p:nvSpPr>
        <p:spPr bwMode="auto">
          <a:xfrm>
            <a:off x="0" y="6781800"/>
            <a:ext cx="12218988" cy="80963"/>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
        <p:nvSpPr>
          <p:cNvPr id="2" name="矩形 1">
            <a:extLst>
              <a:ext uri="{FF2B5EF4-FFF2-40B4-BE49-F238E27FC236}">
                <a16:creationId xmlns:a16="http://schemas.microsoft.com/office/drawing/2014/main" xmlns="" id="{B7B948F5-0964-F44E-9427-8672C9E5F887}"/>
              </a:ext>
            </a:extLst>
          </p:cNvPr>
          <p:cNvSpPr/>
          <p:nvPr/>
        </p:nvSpPr>
        <p:spPr>
          <a:xfrm>
            <a:off x="9337675" y="6228020"/>
            <a:ext cx="2592388" cy="230832"/>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900" b="1" i="0" u="none" strike="noStrike" kern="120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备注： 土地为非工业用地，面积为计容建面</a:t>
            </a:r>
          </a:p>
        </p:txBody>
      </p:sp>
      <p:grpSp>
        <p:nvGrpSpPr>
          <p:cNvPr id="3" name="组合 2">
            <a:extLst>
              <a:ext uri="{FF2B5EF4-FFF2-40B4-BE49-F238E27FC236}">
                <a16:creationId xmlns:a16="http://schemas.microsoft.com/office/drawing/2014/main" xmlns="" id="{6C10A31B-DE78-C936-771A-DE17DFCCDA69}"/>
              </a:ext>
            </a:extLst>
          </p:cNvPr>
          <p:cNvGrpSpPr/>
          <p:nvPr/>
        </p:nvGrpSpPr>
        <p:grpSpPr>
          <a:xfrm>
            <a:off x="5388186" y="4492022"/>
            <a:ext cx="1933364" cy="215444"/>
            <a:chOff x="5388186" y="4492022"/>
            <a:chExt cx="1933364" cy="215444"/>
          </a:xfrm>
        </p:grpSpPr>
        <p:sp>
          <p:nvSpPr>
            <p:cNvPr id="21" name="文本框 9">
              <a:extLst>
                <a:ext uri="{FF2B5EF4-FFF2-40B4-BE49-F238E27FC236}">
                  <a16:creationId xmlns:a16="http://schemas.microsoft.com/office/drawing/2014/main" xmlns="" id="{FF81CD93-7F39-1C62-FECF-96219F395539}"/>
                </a:ext>
              </a:extLst>
            </p:cNvPr>
            <p:cNvSpPr txBox="1">
              <a:spLocks noChangeArrowheads="1"/>
            </p:cNvSpPr>
            <p:nvPr/>
          </p:nvSpPr>
          <p:spPr bwMode="auto">
            <a:xfrm>
              <a:off x="5600728" y="4492022"/>
              <a:ext cx="172082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整体市场</a:t>
              </a:r>
            </a:p>
          </p:txBody>
        </p:sp>
        <p:grpSp>
          <p:nvGrpSpPr>
            <p:cNvPr id="22" name="组合 34">
              <a:extLst>
                <a:ext uri="{FF2B5EF4-FFF2-40B4-BE49-F238E27FC236}">
                  <a16:creationId xmlns:a16="http://schemas.microsoft.com/office/drawing/2014/main" xmlns="" id="{97A7F2F4-D648-2CC8-84CC-B9E8F9AA01BA}"/>
                </a:ext>
              </a:extLst>
            </p:cNvPr>
            <p:cNvGrpSpPr/>
            <p:nvPr/>
          </p:nvGrpSpPr>
          <p:grpSpPr bwMode="auto">
            <a:xfrm>
              <a:off x="5388186" y="4523308"/>
              <a:ext cx="168552" cy="167847"/>
              <a:chOff x="5005199" y="3717032"/>
              <a:chExt cx="168551" cy="168551"/>
            </a:xfrm>
          </p:grpSpPr>
          <p:sp>
            <p:nvSpPr>
              <p:cNvPr id="23" name="椭圆 22">
                <a:extLst>
                  <a:ext uri="{FF2B5EF4-FFF2-40B4-BE49-F238E27FC236}">
                    <a16:creationId xmlns:a16="http://schemas.microsoft.com/office/drawing/2014/main" xmlns="" id="{942CE421-E9D1-78FB-15F0-A9F1B344E668}"/>
                  </a:ext>
                </a:extLst>
              </p:cNvPr>
              <p:cNvSpPr/>
              <p:nvPr/>
            </p:nvSpPr>
            <p:spPr>
              <a:xfrm>
                <a:off x="5005199" y="3717498"/>
                <a:ext cx="168274" cy="167387"/>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sp>
            <p:nvSpPr>
              <p:cNvPr id="24" name="等腰三角形 23">
                <a:extLst>
                  <a:ext uri="{FF2B5EF4-FFF2-40B4-BE49-F238E27FC236}">
                    <a16:creationId xmlns:a16="http://schemas.microsoft.com/office/drawing/2014/main" xmlns="" id="{55EF5421-131A-542F-1E98-F0E932AF67C4}"/>
                  </a:ext>
                </a:extLst>
              </p:cNvPr>
              <p:cNvSpPr/>
              <p:nvPr/>
            </p:nvSpPr>
            <p:spPr>
              <a:xfrm rot="5400000">
                <a:off x="5039854" y="3741660"/>
                <a:ext cx="129127" cy="11906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grpSp>
      </p:grpSp>
      <p:grpSp>
        <p:nvGrpSpPr>
          <p:cNvPr id="25" name="组合 37">
            <a:extLst>
              <a:ext uri="{FF2B5EF4-FFF2-40B4-BE49-F238E27FC236}">
                <a16:creationId xmlns:a16="http://schemas.microsoft.com/office/drawing/2014/main" xmlns="" id="{E96B308E-B492-C218-5320-0A220A2FA3F0}"/>
              </a:ext>
            </a:extLst>
          </p:cNvPr>
          <p:cNvGrpSpPr/>
          <p:nvPr/>
        </p:nvGrpSpPr>
        <p:grpSpPr bwMode="auto">
          <a:xfrm>
            <a:off x="5388186" y="4771273"/>
            <a:ext cx="1933362" cy="215444"/>
            <a:chOff x="4369395" y="3284990"/>
            <a:chExt cx="1933346" cy="216347"/>
          </a:xfrm>
        </p:grpSpPr>
        <p:sp>
          <p:nvSpPr>
            <p:cNvPr id="26" name="文本框 9">
              <a:extLst>
                <a:ext uri="{FF2B5EF4-FFF2-40B4-BE49-F238E27FC236}">
                  <a16:creationId xmlns:a16="http://schemas.microsoft.com/office/drawing/2014/main" xmlns="" id="{B8ECD56C-AD6F-C79B-C284-2F82232A1778}"/>
                </a:ext>
              </a:extLst>
            </p:cNvPr>
            <p:cNvSpPr txBox="1">
              <a:spLocks noChangeArrowheads="1"/>
            </p:cNvSpPr>
            <p:nvPr/>
          </p:nvSpPr>
          <p:spPr bwMode="auto">
            <a:xfrm>
              <a:off x="4581940" y="3284990"/>
              <a:ext cx="1720801" cy="21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土地供应明细</a:t>
              </a:r>
            </a:p>
          </p:txBody>
        </p:sp>
        <p:grpSp>
          <p:nvGrpSpPr>
            <p:cNvPr id="27" name="组合 39">
              <a:extLst>
                <a:ext uri="{FF2B5EF4-FFF2-40B4-BE49-F238E27FC236}">
                  <a16:creationId xmlns:a16="http://schemas.microsoft.com/office/drawing/2014/main" xmlns="" id="{77E369FF-8420-E471-BC82-122B4C33277D}"/>
                </a:ext>
              </a:extLst>
            </p:cNvPr>
            <p:cNvGrpSpPr/>
            <p:nvPr/>
          </p:nvGrpSpPr>
          <p:grpSpPr bwMode="auto">
            <a:xfrm>
              <a:off x="4369395" y="3316401"/>
              <a:ext cx="168551" cy="168551"/>
              <a:chOff x="5005199" y="3717032"/>
              <a:chExt cx="168551" cy="168551"/>
            </a:xfrm>
          </p:grpSpPr>
          <p:sp>
            <p:nvSpPr>
              <p:cNvPr id="28" name="椭圆 27">
                <a:extLst>
                  <a:ext uri="{FF2B5EF4-FFF2-40B4-BE49-F238E27FC236}">
                    <a16:creationId xmlns:a16="http://schemas.microsoft.com/office/drawing/2014/main" xmlns="" id="{792BA894-88E0-6E02-BD73-88C76159ADD1}"/>
                  </a:ext>
                </a:extLst>
              </p:cNvPr>
              <p:cNvSpPr/>
              <p:nvPr/>
            </p:nvSpPr>
            <p:spPr>
              <a:xfrm>
                <a:off x="5005199" y="3717498"/>
                <a:ext cx="168273" cy="167387"/>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sp>
            <p:nvSpPr>
              <p:cNvPr id="29" name="等腰三角形 28">
                <a:extLst>
                  <a:ext uri="{FF2B5EF4-FFF2-40B4-BE49-F238E27FC236}">
                    <a16:creationId xmlns:a16="http://schemas.microsoft.com/office/drawing/2014/main" xmlns="" id="{D49D8E1C-68AB-EF25-3E8A-D4DDF874ED54}"/>
                  </a:ext>
                </a:extLst>
              </p:cNvPr>
              <p:cNvSpPr/>
              <p:nvPr/>
            </p:nvSpPr>
            <p:spPr>
              <a:xfrm rot="5400000">
                <a:off x="5039853" y="3741661"/>
                <a:ext cx="129127" cy="1190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grpSp>
      </p:grpSp>
      <p:grpSp>
        <p:nvGrpSpPr>
          <p:cNvPr id="31" name="组合 37">
            <a:extLst>
              <a:ext uri="{FF2B5EF4-FFF2-40B4-BE49-F238E27FC236}">
                <a16:creationId xmlns:a16="http://schemas.microsoft.com/office/drawing/2014/main" xmlns="" id="{0CD57566-FEE0-7B6A-4B46-695591F7CC3A}"/>
              </a:ext>
            </a:extLst>
          </p:cNvPr>
          <p:cNvGrpSpPr/>
          <p:nvPr/>
        </p:nvGrpSpPr>
        <p:grpSpPr bwMode="auto">
          <a:xfrm>
            <a:off x="5388185" y="5047081"/>
            <a:ext cx="1952415" cy="215444"/>
            <a:chOff x="4369395" y="3284990"/>
            <a:chExt cx="1952399" cy="216347"/>
          </a:xfrm>
        </p:grpSpPr>
        <p:sp>
          <p:nvSpPr>
            <p:cNvPr id="32" name="文本框 9">
              <a:extLst>
                <a:ext uri="{FF2B5EF4-FFF2-40B4-BE49-F238E27FC236}">
                  <a16:creationId xmlns:a16="http://schemas.microsoft.com/office/drawing/2014/main" xmlns="" id="{E71A8AEB-DCB6-97BB-1986-175411A4694B}"/>
                </a:ext>
              </a:extLst>
            </p:cNvPr>
            <p:cNvSpPr txBox="1">
              <a:spLocks noChangeArrowheads="1"/>
            </p:cNvSpPr>
            <p:nvPr/>
          </p:nvSpPr>
          <p:spPr bwMode="auto">
            <a:xfrm>
              <a:off x="4581938" y="3284990"/>
              <a:ext cx="1739856" cy="21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342900" indent="-342900">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1" indent="0" algn="l" defTabSz="914400" rtl="0" eaLnBrk="1" fontAlgn="base" latinLnBrk="0" hangingPunct="1">
                <a:lnSpc>
                  <a:spcPct val="10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srgbClr val="2C3637"/>
                  </a:solidFill>
                  <a:effectLst/>
                  <a:uLnTx/>
                  <a:uFillTx/>
                  <a:latin typeface="微软雅黑" panose="020B0503020204020204" pitchFamily="34" charset="-122"/>
                  <a:ea typeface="微软雅黑" panose="020B0503020204020204" pitchFamily="34" charset="-122"/>
                  <a:cs typeface="+mn-cs"/>
                </a:rPr>
                <a:t>土地成交明细</a:t>
              </a:r>
            </a:p>
          </p:txBody>
        </p:sp>
        <p:grpSp>
          <p:nvGrpSpPr>
            <p:cNvPr id="33" name="组合 39">
              <a:extLst>
                <a:ext uri="{FF2B5EF4-FFF2-40B4-BE49-F238E27FC236}">
                  <a16:creationId xmlns:a16="http://schemas.microsoft.com/office/drawing/2014/main" xmlns="" id="{D12B1CA1-9D23-4BD6-66A4-6517BB7C8CFC}"/>
                </a:ext>
              </a:extLst>
            </p:cNvPr>
            <p:cNvGrpSpPr/>
            <p:nvPr/>
          </p:nvGrpSpPr>
          <p:grpSpPr bwMode="auto">
            <a:xfrm>
              <a:off x="4369395" y="3316401"/>
              <a:ext cx="168551" cy="168551"/>
              <a:chOff x="5005199" y="3717032"/>
              <a:chExt cx="168551" cy="168551"/>
            </a:xfrm>
          </p:grpSpPr>
          <p:sp>
            <p:nvSpPr>
              <p:cNvPr id="36" name="椭圆 35">
                <a:extLst>
                  <a:ext uri="{FF2B5EF4-FFF2-40B4-BE49-F238E27FC236}">
                    <a16:creationId xmlns:a16="http://schemas.microsoft.com/office/drawing/2014/main" xmlns="" id="{5C7FFFA6-4E36-1149-69C7-646588F96909}"/>
                  </a:ext>
                </a:extLst>
              </p:cNvPr>
              <p:cNvSpPr/>
              <p:nvPr/>
            </p:nvSpPr>
            <p:spPr>
              <a:xfrm>
                <a:off x="5005199" y="3717498"/>
                <a:ext cx="168273" cy="167387"/>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sp>
            <p:nvSpPr>
              <p:cNvPr id="37" name="等腰三角形 36">
                <a:extLst>
                  <a:ext uri="{FF2B5EF4-FFF2-40B4-BE49-F238E27FC236}">
                    <a16:creationId xmlns:a16="http://schemas.microsoft.com/office/drawing/2014/main" xmlns="" id="{736FC4D1-15D9-5D01-5F8C-2ED31C5F2F91}"/>
                  </a:ext>
                </a:extLst>
              </p:cNvPr>
              <p:cNvSpPr/>
              <p:nvPr/>
            </p:nvSpPr>
            <p:spPr>
              <a:xfrm rot="5400000">
                <a:off x="5039853" y="3741661"/>
                <a:ext cx="129127" cy="119061"/>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2C3637"/>
                  </a:solidFill>
                  <a:effectLst/>
                  <a:uLnTx/>
                  <a:uFillTx/>
                  <a:latin typeface="Calibri"/>
                  <a:ea typeface="宋体" panose="02010600030101010101" pitchFamily="2" charset="-122"/>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JhODZhMGQ1ZGY1ZTNjMDA4YmI0MTZkODQ4YTViMGQifQ=="/>
  <p:tag name="KSO_WPP_MARK_KEY" val="5219daf8-fb4c-451e-8113-e15e704ca2d6"/>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UNIT_TABLE_BEAUTIFY" val="smartTable{e91ea14a-d0ab-4839-a6f8-5e333ea39d4a}"/>
</p:tagLst>
</file>

<file path=ppt/tags/tag15.xml><?xml version="1.0" encoding="utf-8"?>
<p:tagLst xmlns:a="http://schemas.openxmlformats.org/drawingml/2006/main" xmlns:r="http://schemas.openxmlformats.org/officeDocument/2006/relationships" xmlns:p="http://schemas.openxmlformats.org/presentationml/2006/main">
  <p:tag name="KSO_WM_UNIT_TABLE_BEAUTIFY" val="smartTable{e91ea14a-d0ab-4839-a6f8-5e333ea39d4a}"/>
</p:tagLst>
</file>

<file path=ppt/tags/tag16.xml><?xml version="1.0" encoding="utf-8"?>
<p:tagLst xmlns:a="http://schemas.openxmlformats.org/drawingml/2006/main" xmlns:r="http://schemas.openxmlformats.org/officeDocument/2006/relationships" xmlns:p="http://schemas.openxmlformats.org/presentationml/2006/main">
  <p:tag name="KSO_WM_UNIT_TABLE_BEAUTIFY" val="smartTable{e91ea14a-d0ab-4839-a6f8-5e333ea39d4a}"/>
</p:tagLst>
</file>

<file path=ppt/tags/tag17.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18.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19.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fad7828c-a94e-441d-9766-132aa9d028c5}"/>
  <p:tag name="TABLE_ENDDRAG_ORIGIN_RECT" val="867*441"/>
  <p:tag name="TABLE_ENDDRAG_RECT" val="26*60*867*441"/>
</p:tagLst>
</file>

<file path=ppt/tags/tag20.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1.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2.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23.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4.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5.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26.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7.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28.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29.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fad7828c-a94e-441d-9766-132aa9d028c5}"/>
  <p:tag name="TABLE_ENDDRAG_ORIGIN_RECT" val="867*441"/>
  <p:tag name="TABLE_ENDDRAG_RECT" val="26*60*867*441"/>
</p:tagLst>
</file>

<file path=ppt/tags/tag30.xml><?xml version="1.0" encoding="utf-8"?>
<p:tagLst xmlns:a="http://schemas.openxmlformats.org/drawingml/2006/main" xmlns:r="http://schemas.openxmlformats.org/officeDocument/2006/relationships" xmlns:p="http://schemas.openxmlformats.org/presentationml/2006/main">
  <p:tag name="KSO_WM_UNIT_TABLE_BEAUTIFY" val="smartTable{3ff78b29-d559-4488-8d07-10f887fefec7}"/>
</p:tagLst>
</file>

<file path=ppt/tags/tag31.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32.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33.xml><?xml version="1.0" encoding="utf-8"?>
<p:tagLst xmlns:a="http://schemas.openxmlformats.org/drawingml/2006/main" xmlns:r="http://schemas.openxmlformats.org/officeDocument/2006/relationships" xmlns:p="http://schemas.openxmlformats.org/presentationml/2006/main">
  <p:tag name="KSO_WM_UNIT_TABLE_BEAUTIFY" val="smartTable{a5156189-f142-49ee-8b73-3c33ee2964dd}"/>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e66898b1-81e7-41b7-9d4c-2de6d0f6c834}"/>
</p:tagLst>
</file>

<file path=ppt/tags/tag5.xml><?xml version="1.0" encoding="utf-8"?>
<p:tagLst xmlns:a="http://schemas.openxmlformats.org/drawingml/2006/main" xmlns:r="http://schemas.openxmlformats.org/officeDocument/2006/relationships" xmlns:p="http://schemas.openxmlformats.org/presentationml/2006/main">
  <p:tag name="KSO_WM_UNIT_TABLE_BEAUTIFY" val="smartTable{e66898b1-81e7-41b7-9d4c-2de6d0f6c834}"/>
</p:tagLst>
</file>

<file path=ppt/tags/tag6.xml><?xml version="1.0" encoding="utf-8"?>
<p:tagLst xmlns:a="http://schemas.openxmlformats.org/drawingml/2006/main" xmlns:r="http://schemas.openxmlformats.org/officeDocument/2006/relationships" xmlns:p="http://schemas.openxmlformats.org/presentationml/2006/main">
  <p:tag name="KSO_WM_UNIT_TABLE_BEAUTIFY" val="smartTable{64999b5d-a4d3-42cb-a69c-370630cf94d4}"/>
</p:tagLst>
</file>

<file path=ppt/tags/tag7.xml><?xml version="1.0" encoding="utf-8"?>
<p:tagLst xmlns:a="http://schemas.openxmlformats.org/drawingml/2006/main" xmlns:r="http://schemas.openxmlformats.org/officeDocument/2006/relationships" xmlns:p="http://schemas.openxmlformats.org/presentationml/2006/main">
  <p:tag name="KSO_WM_UNIT_TABLE_BEAUTIFY" val="smartTable{e865d59a-a49e-4dea-bf87-44686b9f3709}"/>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0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5817</TotalTime>
  <Words>6741</Words>
  <Application>Microsoft Office PowerPoint</Application>
  <PresentationFormat>自定义</PresentationFormat>
  <Paragraphs>1330</Paragraphs>
  <Slides>27</Slides>
  <Notes>26</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10_Office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http://www.deepbbs.org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dc:creator>
  <cp:keywords>12sc.taobao.com</cp:keywords>
  <dc:description>12sc.taobao.com</dc:description>
  <cp:lastModifiedBy>Administrator</cp:lastModifiedBy>
  <cp:revision>2534</cp:revision>
  <dcterms:created xsi:type="dcterms:W3CDTF">2015-10-15T11:58:00Z</dcterms:created>
  <dcterms:modified xsi:type="dcterms:W3CDTF">2024-05-07T05:51:54Z</dcterms:modified>
  <cp:category>12sc.taobao.com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2052-11.1.0.11875</vt:lpwstr>
  </property>
  <property fmtid="{D5CDD505-2E9C-101B-9397-08002B2CF9AE}" pid="3" name="ICV">
    <vt:lpwstr>9E0549CDE6F94382A11FE66F0CAC78C6</vt:lpwstr>
  </property>
</Properties>
</file>